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7" r:id="rId2"/>
    <p:sldId id="312" r:id="rId3"/>
    <p:sldId id="320" r:id="rId4"/>
    <p:sldId id="469" r:id="rId5"/>
    <p:sldId id="472" r:id="rId6"/>
    <p:sldId id="474" r:id="rId7"/>
    <p:sldId id="475" r:id="rId8"/>
    <p:sldId id="476" r:id="rId9"/>
    <p:sldId id="477" r:id="rId10"/>
    <p:sldId id="478" r:id="rId11"/>
    <p:sldId id="479" r:id="rId12"/>
    <p:sldId id="462" r:id="rId13"/>
    <p:sldId id="480" r:id="rId14"/>
    <p:sldId id="481" r:id="rId15"/>
    <p:sldId id="482" r:id="rId16"/>
    <p:sldId id="483" r:id="rId17"/>
    <p:sldId id="485" r:id="rId18"/>
    <p:sldId id="487" r:id="rId19"/>
    <p:sldId id="486" r:id="rId20"/>
    <p:sldId id="489" r:id="rId21"/>
    <p:sldId id="490" r:id="rId22"/>
    <p:sldId id="492" r:id="rId23"/>
    <p:sldId id="494" r:id="rId24"/>
    <p:sldId id="493" r:id="rId25"/>
    <p:sldId id="495" r:id="rId26"/>
    <p:sldId id="496" r:id="rId27"/>
    <p:sldId id="497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H Sarabun New" panose="020B0500040200020003" pitchFamily="34" charset="-34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ttigar Ngamkitpinyo" initials="NN" lastIdx="1" clrIdx="0">
    <p:extLst>
      <p:ext uri="{19B8F6BF-5375-455C-9EA6-DF929625EA0E}">
        <p15:presenceInfo xmlns:p15="http://schemas.microsoft.com/office/powerpoint/2012/main" userId="S-1-5-21-1862214254-68184406-774723137-11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1719C"/>
    <a:srgbClr val="31C34D"/>
    <a:srgbClr val="63B755"/>
    <a:srgbClr val="7CC270"/>
    <a:srgbClr val="57AB49"/>
    <a:srgbClr val="2DB143"/>
    <a:srgbClr val="005FAF"/>
    <a:srgbClr val="00617D"/>
    <a:srgbClr val="006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424" autoAdjust="0"/>
  </p:normalViewPr>
  <p:slideViewPr>
    <p:cSldViewPr snapToGrid="0">
      <p:cViewPr varScale="1">
        <p:scale>
          <a:sx n="92" d="100"/>
          <a:sy n="92" d="100"/>
        </p:scale>
        <p:origin x="594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8FF6A-411F-4524-BB35-299496434CA0}" type="datetimeFigureOut">
              <a:rPr lang="th-TH" smtClean="0"/>
              <a:t>04/12/66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CC139-2196-4081-8DDD-6AEECA114E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71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857372"/>
            <a:ext cx="12192000" cy="1285885"/>
          </a:xfrm>
          <a:solidFill>
            <a:schemeClr val="dk2">
              <a:alpha val="48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1" y="3143247"/>
            <a:ext cx="7844709" cy="1021557"/>
          </a:xfrm>
          <a:prstGeom prst="rect">
            <a:avLst/>
          </a:prstGeom>
          <a:solidFill>
            <a:srgbClr val="E7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1" name="วงรี 1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รูปภาพ 11" descr="Asse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293" y="6351549"/>
            <a:ext cx="1600565" cy="292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กลุ่ม 12"/>
          <p:cNvGrpSpPr/>
          <p:nvPr userDrawn="1"/>
        </p:nvGrpSpPr>
        <p:grpSpPr>
          <a:xfrm rot="167987">
            <a:off x="7750074" y="2613665"/>
            <a:ext cx="1714512" cy="1714512"/>
            <a:chOff x="5582394" y="2367692"/>
            <a:chExt cx="1989223" cy="1989223"/>
          </a:xfrm>
        </p:grpSpPr>
        <p:sp>
          <p:nvSpPr>
            <p:cNvPr id="14" name="สี่เหลี่ยมผืนผ้า 13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5" name="สี่เหลี่ยมผืนผ้า 14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6" name="สี่เหลี่ยมผืนผ้า 15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7" name="สี่เหลี่ยมผืนผ้า 16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8" name="สี่เหลี่ยมผืนผ้า 17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9" name="สี่เหลี่ยมผืนผ้า 18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0" name="สี่เหลี่ยมผืนผ้า 19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pic>
        <p:nvPicPr>
          <p:cNvPr id="22" name="รูปภาพ 21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08" y="352508"/>
            <a:ext cx="1050591" cy="1177200"/>
          </a:xfrm>
          <a:prstGeom prst="rect">
            <a:avLst/>
          </a:prstGeom>
        </p:spPr>
      </p:pic>
      <p:sp>
        <p:nvSpPr>
          <p:cNvPr id="23" name="รูปแบบอิสระ 22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รูปแบบอิสระ 23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5" name="รูปแบบอิสระ 2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6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0" y="3429564"/>
            <a:ext cx="7844710" cy="61437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ชื่อวิทยากร</a:t>
            </a:r>
          </a:p>
        </p:txBody>
      </p:sp>
      <p:pic>
        <p:nvPicPr>
          <p:cNvPr id="27" name="รูปภาพ 26" descr="Asset 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57010" y="5956567"/>
            <a:ext cx="74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ลิขสิทธิ์ของ สสวท. ใช้เพื่อการศึกษาเท่านั้นโดยอ้างอิงผู้จัดทำ ห้ามนำส่วนหนึ่งส่วนใดของไฟล์นำเสนอนี้ไปใช้เพื่อการพาณิชย์ โดยเด็ดขาด</a:t>
            </a:r>
          </a:p>
        </p:txBody>
      </p:sp>
    </p:spTree>
    <p:extLst>
      <p:ext uri="{BB962C8B-B14F-4D97-AF65-F5344CB8AC3E}">
        <p14:creationId xmlns:p14="http://schemas.microsoft.com/office/powerpoint/2010/main" val="277557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sp>
        <p:nvSpPr>
          <p:cNvPr id="7" name="รูปแบบอิสระ 6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วงรี 7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รูปแบบอิสระ 13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5" name="รูปแบบอิสระ 14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43135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384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16" name="รูปแบบอิสระ 1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9" name="เครื่องหมายบั้ง 1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0" name="เครื่องหมายบั้ง 1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21" name="รูปภาพ 20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22" name="รูปแบบอิสระ 21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3" name="รูปแบบอิสระ 22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4" name="วงรี 2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43135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899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แบบอิสระ 5"/>
          <p:cNvSpPr/>
          <p:nvPr userDrawn="1"/>
        </p:nvSpPr>
        <p:spPr>
          <a:xfrm>
            <a:off x="-1" y="5944561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072856" y="1864508"/>
            <a:ext cx="3035609" cy="116205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ข้อความ</a:t>
            </a:r>
          </a:p>
        </p:txBody>
      </p:sp>
      <p:sp>
        <p:nvSpPr>
          <p:cNvPr id="8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46498" y="318442"/>
            <a:ext cx="6866426" cy="5853113"/>
          </a:xfrm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072856" y="3098003"/>
            <a:ext cx="3036917" cy="785819"/>
          </a:xfrm>
        </p:spPr>
        <p:txBody>
          <a:bodyPr/>
          <a:lstStyle>
            <a:lvl1pPr marL="0" indent="0"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เครื่องหมายบั้ง 1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วงรี 12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รูปภาพ 13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7"/>
            <a:ext cx="1397318" cy="1308398"/>
          </a:xfrm>
          <a:prstGeom prst="rect">
            <a:avLst/>
          </a:prstGeom>
        </p:spPr>
      </p:pic>
      <p:sp>
        <p:nvSpPr>
          <p:cNvPr id="15" name="TextBox 21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6" name="รูปแบบอิสระ 15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7" name="รูปแบบอิสระ 16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3035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bg>
      <p:bgPr>
        <a:solidFill>
          <a:srgbClr val="005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072856" y="1864508"/>
            <a:ext cx="3035609" cy="116205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ข้อความ</a:t>
            </a:r>
          </a:p>
        </p:txBody>
      </p:sp>
      <p:sp>
        <p:nvSpPr>
          <p:cNvPr id="8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46498" y="318442"/>
            <a:ext cx="6866426" cy="5853113"/>
          </a:xfrm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072856" y="3098003"/>
            <a:ext cx="3036917" cy="785819"/>
          </a:xfrm>
        </p:spPr>
        <p:txBody>
          <a:bodyPr/>
          <a:lstStyle>
            <a:lvl1pPr marL="0" indent="0"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รูปภาพ 17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19" name="รูปแบบอิสระ 18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21" name="เครื่องหมายบั้ง 2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2" name="เครื่องหมายบั้ง 2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23" name="รูปภาพ 22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24" name="รูปแบบอิสระ 23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5" name="รูปแบบอิสระ 2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6" name="วงรี 25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67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วงรี 7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รูปภาพ 8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รูปแบบอิสระ 13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5" name="รูปแบบอิสระ 1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6" name="ตัวยึดเนื้อหา 2"/>
          <p:cNvSpPr>
            <a:spLocks noGrp="1"/>
          </p:cNvSpPr>
          <p:nvPr>
            <p:ph idx="10"/>
          </p:nvPr>
        </p:nvSpPr>
        <p:spPr>
          <a:xfrm>
            <a:off x="831849" y="357174"/>
            <a:ext cx="10515602" cy="4551349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49" y="5080830"/>
            <a:ext cx="10515600" cy="9446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th-TH" dirty="0"/>
              <a:t>คำอธิบายภาพ</a:t>
            </a:r>
            <a:endParaRPr lang="en-US" dirty="0"/>
          </a:p>
        </p:txBody>
      </p:sp>
      <p:sp>
        <p:nvSpPr>
          <p:cNvPr id="17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938846" y="63048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1E24-00A2-4544-8861-F6BFC2900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7" name="รูปแบบอิสระ 6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 userDrawn="1"/>
        </p:nvSpPr>
        <p:spPr>
          <a:xfrm>
            <a:off x="831848" y="5128470"/>
            <a:ext cx="10515601" cy="101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/>
          </a:p>
        </p:txBody>
      </p:sp>
      <p:sp>
        <p:nvSpPr>
          <p:cNvPr id="10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1" name="เครื่องหมายบั้ง 1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วงรี 12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รูปภาพ 13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15" name="รูปแบบอิสระ 14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6" name="รูปแบบอิสระ 15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7" name="ตัวยึดเนื้อหา 2"/>
          <p:cNvSpPr>
            <a:spLocks noGrp="1"/>
          </p:cNvSpPr>
          <p:nvPr>
            <p:ph idx="10"/>
          </p:nvPr>
        </p:nvSpPr>
        <p:spPr>
          <a:xfrm>
            <a:off x="831849" y="357174"/>
            <a:ext cx="10515602" cy="4551349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49" y="5080830"/>
            <a:ext cx="10515600" cy="9446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th-TH" dirty="0"/>
              <a:t>คำอธิบายภาพ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6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62674" y="539915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รูปแบบอิสระ 7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วงรี 8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รูปภาพ 9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pic>
        <p:nvPicPr>
          <p:cNvPr id="11" name="รูปภาพ 10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2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เครื่องหมายบั้ง 13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5" name="รูปแบบอิสระ 14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6" name="รูปแบบอิสระ 15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953652" y="2866461"/>
            <a:ext cx="290035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th-TH" sz="4400" b="1" kern="1200" dirty="0">
                <a:solidFill>
                  <a:srgbClr val="0061AF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หัวข้อ</a:t>
            </a:r>
          </a:p>
        </p:txBody>
      </p:sp>
      <p:sp>
        <p:nvSpPr>
          <p:cNvPr id="19" name="ตัวแทนเนื้อหา 2"/>
          <p:cNvSpPr>
            <a:spLocks noGrp="1"/>
          </p:cNvSpPr>
          <p:nvPr>
            <p:ph sz="half" idx="10"/>
          </p:nvPr>
        </p:nvSpPr>
        <p:spPr>
          <a:xfrm>
            <a:off x="4658163" y="1528633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48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62674" y="539915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953652" y="2866461"/>
            <a:ext cx="290035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th-TH" sz="4400" b="1" kern="1200" dirty="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หัวข้อ</a:t>
            </a:r>
          </a:p>
        </p:txBody>
      </p:sp>
      <p:sp>
        <p:nvSpPr>
          <p:cNvPr id="12" name="ตัวแทนเนื้อหา 2"/>
          <p:cNvSpPr>
            <a:spLocks noGrp="1"/>
          </p:cNvSpPr>
          <p:nvPr>
            <p:ph sz="half" idx="10"/>
          </p:nvPr>
        </p:nvSpPr>
        <p:spPr>
          <a:xfrm>
            <a:off x="4658163" y="1528633"/>
            <a:ext cx="3581798" cy="4424637"/>
          </a:xfrm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รูปแบบอิสระ 12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4" name="รูปภาพ 13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15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6" name="เครื่องหมายบั้ง 15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7" name="เครื่องหมายบั้ง 16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18" name="รูปภาพ 17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19" name="รูปแบบอิสระ 18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0" name="รูปแบบอิสระ 19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1" name="วงรี 2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3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ข้อความ 2"/>
          <p:cNvSpPr>
            <a:spLocks noGrp="1"/>
          </p:cNvSpPr>
          <p:nvPr>
            <p:ph type="body" idx="12" hasCustomPrompt="1"/>
          </p:nvPr>
        </p:nvSpPr>
        <p:spPr>
          <a:xfrm>
            <a:off x="4410633" y="5184549"/>
            <a:ext cx="3379815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rgbClr val="0061AF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/>
              <a:t>ข้อความ</a:t>
            </a:r>
          </a:p>
        </p:txBody>
      </p:sp>
      <p:pic>
        <p:nvPicPr>
          <p:cNvPr id="9" name="รูปภาพ 8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0" name="ตัวยึดเนื้อหา 3"/>
          <p:cNvSpPr>
            <a:spLocks noGrp="1"/>
          </p:cNvSpPr>
          <p:nvPr>
            <p:ph sz="half" idx="13"/>
          </p:nvPr>
        </p:nvSpPr>
        <p:spPr>
          <a:xfrm>
            <a:off x="4410633" y="575435"/>
            <a:ext cx="3381111" cy="4538765"/>
          </a:xfrm>
          <a:solidFill>
            <a:schemeClr val="bg1"/>
          </a:solidFill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เครื่องหมายบั้ง 13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5" name="วงรี 14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รูปภาพ 15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7"/>
            <a:ext cx="1397318" cy="1308398"/>
          </a:xfrm>
          <a:prstGeom prst="rect">
            <a:avLst/>
          </a:prstGeom>
        </p:spPr>
      </p:pic>
      <p:sp>
        <p:nvSpPr>
          <p:cNvPr id="17" name="TextBox 38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8" name="รูปแบบอิสระ 17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รูปแบบอิสระ 18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0" name="รูปแบบอิสระ 19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1" name="ตัวยึดเนื้อหา 3"/>
          <p:cNvSpPr>
            <a:spLocks noGrp="1"/>
          </p:cNvSpPr>
          <p:nvPr>
            <p:ph sz="half" idx="16"/>
          </p:nvPr>
        </p:nvSpPr>
        <p:spPr>
          <a:xfrm>
            <a:off x="457200" y="1271347"/>
            <a:ext cx="3453367" cy="4538765"/>
          </a:xfrm>
          <a:solidFill>
            <a:schemeClr val="bg1"/>
          </a:solidFill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ตัวยึดข้อความ 2"/>
          <p:cNvSpPr>
            <a:spLocks noGrp="1"/>
          </p:cNvSpPr>
          <p:nvPr>
            <p:ph type="body" idx="17" hasCustomPrompt="1"/>
          </p:nvPr>
        </p:nvSpPr>
        <p:spPr>
          <a:xfrm>
            <a:off x="457200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rgbClr val="0061AF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/>
              <a:t>ข้อความ</a:t>
            </a:r>
          </a:p>
        </p:txBody>
      </p:sp>
      <p:sp>
        <p:nvSpPr>
          <p:cNvPr id="23" name="ตัวยึดเนื้อหา 3"/>
          <p:cNvSpPr>
            <a:spLocks noGrp="1"/>
          </p:cNvSpPr>
          <p:nvPr>
            <p:ph sz="half" idx="18"/>
          </p:nvPr>
        </p:nvSpPr>
        <p:spPr>
          <a:xfrm>
            <a:off x="8256497" y="1271347"/>
            <a:ext cx="3453367" cy="4538765"/>
          </a:xfrm>
          <a:solidFill>
            <a:schemeClr val="bg1"/>
          </a:solidFill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ตัวยึดข้อความ 2"/>
          <p:cNvSpPr>
            <a:spLocks noGrp="1"/>
          </p:cNvSpPr>
          <p:nvPr>
            <p:ph type="body" idx="19" hasCustomPrompt="1"/>
          </p:nvPr>
        </p:nvSpPr>
        <p:spPr>
          <a:xfrm>
            <a:off x="8256497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rgbClr val="0061AF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/>
              <a:t>ข้อความ</a:t>
            </a:r>
          </a:p>
        </p:txBody>
      </p:sp>
    </p:spTree>
    <p:extLst>
      <p:ext uri="{BB962C8B-B14F-4D97-AF65-F5344CB8AC3E}">
        <p14:creationId xmlns:p14="http://schemas.microsoft.com/office/powerpoint/2010/main" val="334291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ฉพาะ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รูปภาพ 26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8" name="ตัวยึดข้อความ 2"/>
          <p:cNvSpPr>
            <a:spLocks noGrp="1"/>
          </p:cNvSpPr>
          <p:nvPr>
            <p:ph type="body" idx="12" hasCustomPrompt="1"/>
          </p:nvPr>
        </p:nvSpPr>
        <p:spPr>
          <a:xfrm>
            <a:off x="4410633" y="5184549"/>
            <a:ext cx="3379815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/>
              <a:t>ข้อความ</a:t>
            </a:r>
          </a:p>
        </p:txBody>
      </p:sp>
      <p:sp>
        <p:nvSpPr>
          <p:cNvPr id="10" name="ตัวยึดเนื้อหา 3"/>
          <p:cNvSpPr>
            <a:spLocks noGrp="1"/>
          </p:cNvSpPr>
          <p:nvPr>
            <p:ph sz="half" idx="13"/>
          </p:nvPr>
        </p:nvSpPr>
        <p:spPr>
          <a:xfrm>
            <a:off x="4410633" y="575435"/>
            <a:ext cx="3381111" cy="4538765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ตัวยึดข้อความ 2"/>
          <p:cNvSpPr>
            <a:spLocks noGrp="1"/>
          </p:cNvSpPr>
          <p:nvPr>
            <p:ph type="body" idx="17" hasCustomPrompt="1"/>
          </p:nvPr>
        </p:nvSpPr>
        <p:spPr>
          <a:xfrm>
            <a:off x="457200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/>
              <a:t>ข้อความ</a:t>
            </a:r>
          </a:p>
        </p:txBody>
      </p:sp>
      <p:sp>
        <p:nvSpPr>
          <p:cNvPr id="23" name="ตัวยึดเนื้อหา 3"/>
          <p:cNvSpPr>
            <a:spLocks noGrp="1"/>
          </p:cNvSpPr>
          <p:nvPr>
            <p:ph sz="half" idx="18"/>
          </p:nvPr>
        </p:nvSpPr>
        <p:spPr>
          <a:xfrm>
            <a:off x="8256497" y="1271347"/>
            <a:ext cx="3453367" cy="4538765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ตัวยึดข้อความ 2"/>
          <p:cNvSpPr>
            <a:spLocks noGrp="1"/>
          </p:cNvSpPr>
          <p:nvPr>
            <p:ph type="body" idx="19" hasCustomPrompt="1"/>
          </p:nvPr>
        </p:nvSpPr>
        <p:spPr>
          <a:xfrm>
            <a:off x="8256497" y="520035"/>
            <a:ext cx="3453367" cy="590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th-TH" sz="3600" b="1" kern="1200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h-TH" dirty="0"/>
              <a:t>ข้อความ</a:t>
            </a:r>
          </a:p>
        </p:txBody>
      </p:sp>
      <p:sp>
        <p:nvSpPr>
          <p:cNvPr id="25" name="ตัวยึดเนื้อหา 3"/>
          <p:cNvSpPr>
            <a:spLocks noGrp="1"/>
          </p:cNvSpPr>
          <p:nvPr>
            <p:ph sz="half" idx="20"/>
          </p:nvPr>
        </p:nvSpPr>
        <p:spPr>
          <a:xfrm>
            <a:off x="457199" y="1271347"/>
            <a:ext cx="3453367" cy="4538765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รูปแบบอิสระ 2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8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29" name="เครื่องหมายบั้ง 2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30" name="เครื่องหมายบั้ง 2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31" name="รูปภาพ 30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32" name="รูปแบบอิสระ 31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33" name="รูปแบบอิสระ 32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34" name="วงรี 3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8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255357"/>
            <a:ext cx="10515600" cy="4725539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Third level</a:t>
            </a:r>
          </a:p>
        </p:txBody>
      </p:sp>
      <p:sp>
        <p:nvSpPr>
          <p:cNvPr id="7" name="รูปแบบอิสระ 6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วงรี 7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8" y="6286520"/>
            <a:ext cx="436804" cy="436804"/>
          </a:xfrm>
          <a:prstGeom prst="rect">
            <a:avLst/>
          </a:prstGeom>
        </p:spPr>
      </p:pic>
      <p:sp>
        <p:nvSpPr>
          <p:cNvPr id="11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รูปแบบอิสระ 13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15" name="รูปแบบอิสระ 14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3997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3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รูปแบบอิสระ 1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TextBox 4"/>
          <p:cNvSpPr txBox="1"/>
          <p:nvPr userDrawn="1"/>
        </p:nvSpPr>
        <p:spPr>
          <a:xfrm>
            <a:off x="857224" y="6323646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9" name="เครื่องหมายบั้ง 1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0" name="เครื่องหมายบั้ง 1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21" name="รูปภาพ 20"/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9" y="6328920"/>
            <a:ext cx="375919" cy="421222"/>
          </a:xfrm>
          <a:prstGeom prst="rect">
            <a:avLst/>
          </a:prstGeom>
        </p:spPr>
      </p:pic>
      <p:sp>
        <p:nvSpPr>
          <p:cNvPr id="22" name="รูปแบบอิสระ 21"/>
          <p:cNvSpPr/>
          <p:nvPr userDrawn="1"/>
        </p:nvSpPr>
        <p:spPr>
          <a:xfrm rot="2655654">
            <a:off x="2716594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3" name="รูปแบบอิสระ 22"/>
          <p:cNvSpPr/>
          <p:nvPr userDrawn="1"/>
        </p:nvSpPr>
        <p:spPr>
          <a:xfrm>
            <a:off x="2186956" y="5911352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/>
          </a:p>
        </p:txBody>
      </p:sp>
      <p:sp>
        <p:nvSpPr>
          <p:cNvPr id="24" name="วงรี 2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255357"/>
            <a:ext cx="10515600" cy="4725539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Edit Master text styles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Second level</a:t>
            </a:r>
          </a:p>
          <a:p>
            <a:pPr marL="342900" lvl="2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637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1E24-00A2-4544-8861-F6BFC290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67" r:id="rId10"/>
    <p:sldLayoutId id="2147483666" r:id="rId11"/>
    <p:sldLayoutId id="2147483665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บทที่ </a:t>
            </a:r>
            <a:r>
              <a:rPr lang="en-US" dirty="0"/>
              <a:t>4</a:t>
            </a:r>
            <a:r>
              <a:rPr lang="th-TH" dirty="0"/>
              <a:t> โมลและสูตรเคมี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ตรวจสอบความเข้าใจ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515415"/>
            <a:ext cx="10515602" cy="12370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th-TH" dirty="0"/>
              <a:t>แคลเซียมฟอสเฟต (Ca</a:t>
            </a:r>
            <a:r>
              <a:rPr lang="en-US" baseline="-25000" dirty="0"/>
              <a:t>3</a:t>
            </a:r>
            <a:r>
              <a:rPr lang="th-TH" dirty="0"/>
              <a:t>(PO</a:t>
            </a:r>
            <a:r>
              <a:rPr lang="en-US" baseline="-25000" dirty="0"/>
              <a:t>4</a:t>
            </a:r>
            <a:r>
              <a:rPr lang="th-TH" dirty="0"/>
              <a:t>)</a:t>
            </a:r>
            <a:r>
              <a:rPr lang="en-US" baseline="-25000" dirty="0"/>
              <a:t>2</a:t>
            </a:r>
            <a:r>
              <a:rPr lang="th-TH" dirty="0"/>
              <a:t>) 2 โมล ประกอบด้วยแคลเซียมไอออน (Ca</a:t>
            </a:r>
            <a:r>
              <a:rPr lang="th-TH" baseline="30000" dirty="0"/>
              <a:t>2+</a:t>
            </a:r>
            <a:r>
              <a:rPr lang="th-TH" dirty="0"/>
              <a:t>) และ </a:t>
            </a:r>
            <a:br>
              <a:rPr lang="th-TH" dirty="0"/>
            </a:br>
            <a:r>
              <a:rPr lang="th-TH" dirty="0"/>
              <a:t>ฟอสเฟตไอออน (PO</a:t>
            </a:r>
            <a:r>
              <a:rPr lang="en-US" baseline="-25000" dirty="0"/>
              <a:t>4</a:t>
            </a:r>
            <a:r>
              <a:rPr lang="th-TH" baseline="30000" dirty="0"/>
              <a:t>3-</a:t>
            </a:r>
            <a:r>
              <a:rPr lang="th-TH" dirty="0"/>
              <a:t>) อย่างละกี่ไอออน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30430" y="2376371"/>
            <a:ext cx="10515602" cy="368816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	จำนวนไอออนของ </a:t>
            </a:r>
            <a:r>
              <a:rPr lang="it-IT" dirty="0">
                <a:solidFill>
                  <a:srgbClr val="FF0000"/>
                </a:solidFill>
              </a:rPr>
              <a:t>PO</a:t>
            </a:r>
            <a:r>
              <a:rPr lang="it-IT" baseline="-25000" dirty="0">
                <a:solidFill>
                  <a:srgbClr val="FF0000"/>
                </a:solidFill>
              </a:rPr>
              <a:t>4</a:t>
            </a:r>
            <a:r>
              <a:rPr lang="it-IT" baseline="30000" dirty="0">
                <a:solidFill>
                  <a:srgbClr val="FF0000"/>
                </a:solidFill>
              </a:rPr>
              <a:t>3-</a:t>
            </a:r>
            <a:r>
              <a:rPr lang="th-TH" baseline="30000" dirty="0">
                <a:solidFill>
                  <a:srgbClr val="FF0000"/>
                </a:solidFill>
              </a:rPr>
              <a:t> </a:t>
            </a:r>
            <a:r>
              <a:rPr lang="th-TH" baseline="-25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th-TH" baseline="-25000" dirty="0">
                <a:solidFill>
                  <a:srgbClr val="FF0000"/>
                </a:solidFill>
              </a:rPr>
              <a:t>	</a:t>
            </a:r>
            <a:r>
              <a:rPr lang="it-IT" dirty="0">
                <a:solidFill>
                  <a:srgbClr val="FF0000"/>
                </a:solidFill>
              </a:rPr>
              <a:t> =  2 mol Ca</a:t>
            </a:r>
            <a:r>
              <a:rPr lang="it-IT" baseline="-25000" dirty="0">
                <a:solidFill>
                  <a:srgbClr val="FF0000"/>
                </a:solidFill>
              </a:rPr>
              <a:t>3</a:t>
            </a:r>
            <a:r>
              <a:rPr lang="it-IT" dirty="0">
                <a:solidFill>
                  <a:srgbClr val="FF0000"/>
                </a:solidFill>
              </a:rPr>
              <a:t>(PO</a:t>
            </a:r>
            <a:r>
              <a:rPr lang="it-IT" baseline="-25000" dirty="0">
                <a:solidFill>
                  <a:srgbClr val="FF0000"/>
                </a:solidFill>
              </a:rPr>
              <a:t>4</a:t>
            </a:r>
            <a:r>
              <a:rPr lang="it-IT" dirty="0">
                <a:solidFill>
                  <a:srgbClr val="FF0000"/>
                </a:solidFill>
              </a:rPr>
              <a:t>)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 ×                          ×</a:t>
            </a:r>
          </a:p>
          <a:p>
            <a:pPr marL="0" indent="0">
              <a:buNone/>
            </a:pPr>
            <a:endParaRPr lang="it-IT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it-IT" dirty="0">
                <a:solidFill>
                  <a:srgbClr val="FF0000"/>
                </a:solidFill>
              </a:rPr>
              <a:t>=  2.41 × </a:t>
            </a:r>
            <a:r>
              <a:rPr lang="en-US" dirty="0">
                <a:solidFill>
                  <a:srgbClr val="FF0000"/>
                </a:solidFill>
              </a:rPr>
              <a:t>× 10</a:t>
            </a:r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 ion </a:t>
            </a:r>
            <a:r>
              <a:rPr lang="it-IT" dirty="0">
                <a:solidFill>
                  <a:srgbClr val="FF0000"/>
                </a:solidFill>
              </a:rPr>
              <a:t>PO</a:t>
            </a:r>
            <a:r>
              <a:rPr lang="it-IT" baseline="-25000" dirty="0">
                <a:solidFill>
                  <a:srgbClr val="FF0000"/>
                </a:solidFill>
              </a:rPr>
              <a:t>4</a:t>
            </a:r>
            <a:r>
              <a:rPr lang="it-IT" baseline="30000" dirty="0">
                <a:solidFill>
                  <a:srgbClr val="FF0000"/>
                </a:solidFill>
              </a:rPr>
              <a:t>3-</a:t>
            </a:r>
            <a:r>
              <a:rPr lang="th-TH" baseline="30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 	ดังนั้น แคลเซียมฟอสเฟต 2 โมล ประกอบด้วยแคลเซียมไอออน 3.61 × 10</a:t>
            </a:r>
            <a:r>
              <a:rPr lang="th-TH" baseline="30000" dirty="0">
                <a:solidFill>
                  <a:srgbClr val="FF0000"/>
                </a:solidFill>
              </a:rPr>
              <a:t>24</a:t>
            </a:r>
            <a:r>
              <a:rPr lang="th-TH" dirty="0">
                <a:solidFill>
                  <a:srgbClr val="FF0000"/>
                </a:solidFill>
              </a:rPr>
              <a:t> ไอออน และฟอสเฟตไอออน 2.41 × 10</a:t>
            </a:r>
            <a:r>
              <a:rPr lang="th-TH" baseline="30000" dirty="0">
                <a:solidFill>
                  <a:srgbClr val="FF0000"/>
                </a:solidFill>
              </a:rPr>
              <a:t>24</a:t>
            </a:r>
            <a:r>
              <a:rPr lang="th-TH" dirty="0">
                <a:solidFill>
                  <a:srgbClr val="FF0000"/>
                </a:solidFill>
              </a:rPr>
              <a:t> ไอออน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51819" y="2644431"/>
            <a:ext cx="3340680" cy="1182582"/>
            <a:chOff x="4726236" y="2865636"/>
            <a:chExt cx="3340680" cy="1182582"/>
          </a:xfrm>
        </p:grpSpPr>
        <p:sp>
          <p:nvSpPr>
            <p:cNvPr id="17" name="TextBox 16"/>
            <p:cNvSpPr txBox="1"/>
            <p:nvPr/>
          </p:nvSpPr>
          <p:spPr>
            <a:xfrm>
              <a:off x="4876908" y="2865636"/>
              <a:ext cx="3190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2</a:t>
              </a:r>
              <a:r>
                <a:rPr lang="it-IT" sz="3200" dirty="0">
                  <a:solidFill>
                    <a:srgbClr val="FF0000"/>
                  </a:solidFill>
                </a:rPr>
                <a:t> mol PO</a:t>
              </a:r>
              <a:r>
                <a:rPr lang="it-IT" sz="3200" baseline="-25000" dirty="0">
                  <a:solidFill>
                    <a:srgbClr val="FF0000"/>
                  </a:solidFill>
                </a:rPr>
                <a:t>4</a:t>
              </a:r>
              <a:r>
                <a:rPr lang="it-IT" sz="3200" baseline="30000" dirty="0">
                  <a:solidFill>
                    <a:srgbClr val="FF0000"/>
                  </a:solidFill>
                </a:rPr>
                <a:t>3-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44714" y="3463443"/>
              <a:ext cx="269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FF0000"/>
                  </a:solidFill>
                </a:rPr>
                <a:t>1 mol Ca</a:t>
              </a:r>
              <a:r>
                <a:rPr lang="it-IT" sz="3200" baseline="-25000" dirty="0">
                  <a:solidFill>
                    <a:srgbClr val="FF0000"/>
                  </a:solidFill>
                </a:rPr>
                <a:t>3</a:t>
              </a:r>
              <a:r>
                <a:rPr lang="it-IT" sz="3200" dirty="0">
                  <a:solidFill>
                    <a:srgbClr val="FF0000"/>
                  </a:solidFill>
                </a:rPr>
                <a:t>(PO</a:t>
              </a:r>
              <a:r>
                <a:rPr lang="it-IT" sz="3200" baseline="-25000" dirty="0">
                  <a:solidFill>
                    <a:srgbClr val="FF0000"/>
                  </a:solidFill>
                </a:rPr>
                <a:t>4</a:t>
              </a:r>
              <a:r>
                <a:rPr lang="it-IT" sz="3200" dirty="0">
                  <a:solidFill>
                    <a:srgbClr val="FF0000"/>
                  </a:solidFill>
                </a:rPr>
                <a:t>)</a:t>
              </a:r>
              <a:r>
                <a:rPr lang="it-IT" sz="3200" baseline="-25000" dirty="0">
                  <a:solidFill>
                    <a:srgbClr val="FF0000"/>
                  </a:solidFill>
                </a:rPr>
                <a:t>2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726236" y="3427127"/>
              <a:ext cx="200018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98668" y="2614631"/>
            <a:ext cx="3340680" cy="1182582"/>
            <a:chOff x="4726236" y="2865636"/>
            <a:chExt cx="3340680" cy="1182582"/>
          </a:xfrm>
        </p:grpSpPr>
        <p:sp>
          <p:nvSpPr>
            <p:cNvPr id="21" name="TextBox 20"/>
            <p:cNvSpPr txBox="1"/>
            <p:nvPr/>
          </p:nvSpPr>
          <p:spPr>
            <a:xfrm>
              <a:off x="4876908" y="2865636"/>
              <a:ext cx="31900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ion </a:t>
              </a:r>
              <a:r>
                <a:rPr lang="it-IT" sz="3200" dirty="0">
                  <a:solidFill>
                    <a:srgbClr val="FF0000"/>
                  </a:solidFill>
                </a:rPr>
                <a:t>PO</a:t>
              </a:r>
              <a:r>
                <a:rPr lang="it-IT" sz="3200" baseline="-25000" dirty="0">
                  <a:solidFill>
                    <a:srgbClr val="FF0000"/>
                  </a:solidFill>
                </a:rPr>
                <a:t>4</a:t>
              </a:r>
              <a:r>
                <a:rPr lang="it-IT" sz="3200" baseline="30000" dirty="0">
                  <a:solidFill>
                    <a:srgbClr val="FF0000"/>
                  </a:solidFill>
                </a:rPr>
                <a:t>3-</a:t>
              </a:r>
              <a:endParaRPr lang="en-US" sz="3200" dirty="0">
                <a:solidFill>
                  <a:srgbClr val="FF0000"/>
                </a:solidFill>
              </a:endParaRPr>
            </a:p>
            <a:p>
              <a:r>
                <a:rPr lang="en-US" sz="32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8889" y="3463443"/>
              <a:ext cx="269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</a:t>
              </a:r>
              <a:r>
                <a:rPr lang="it-IT" sz="3200" dirty="0">
                  <a:solidFill>
                    <a:srgbClr val="FF0000"/>
                  </a:solidFill>
                </a:rPr>
                <a:t> mol PO</a:t>
              </a:r>
              <a:r>
                <a:rPr lang="it-IT" sz="3200" baseline="-25000" dirty="0">
                  <a:solidFill>
                    <a:srgbClr val="FF0000"/>
                  </a:solidFill>
                </a:rPr>
                <a:t>4</a:t>
              </a:r>
              <a:r>
                <a:rPr lang="it-IT" sz="3200" baseline="30000" dirty="0">
                  <a:solidFill>
                    <a:srgbClr val="FF0000"/>
                  </a:solidFill>
                </a:rPr>
                <a:t>3-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726236" y="3427127"/>
              <a:ext cx="271261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V="1">
            <a:off x="2675760" y="3072110"/>
            <a:ext cx="1637619" cy="198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053127" y="3398243"/>
            <a:ext cx="1637619" cy="198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72362" y="2807852"/>
            <a:ext cx="1137963" cy="17456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061767" y="3376171"/>
            <a:ext cx="1137963" cy="17456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1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r>
              <a:rPr lang="th-TH" dirty="0"/>
              <a:t> โมล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515414"/>
            <a:ext cx="10515602" cy="455134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th-TH" dirty="0"/>
              <a:t>เนื่องจากหน่วยโมล เป็นการบอก</a:t>
            </a:r>
          </a:p>
          <a:p>
            <a:pPr marL="57150" indent="0">
              <a:buNone/>
            </a:pPr>
            <a:r>
              <a:rPr lang="th-TH" dirty="0"/>
              <a:t>จำนวนอนุภาคของสาร </a:t>
            </a:r>
          </a:p>
          <a:p>
            <a:pPr marL="57150" indent="0">
              <a:buNone/>
            </a:pPr>
            <a:r>
              <a:rPr lang="th-TH" dirty="0"/>
              <a:t>ดังนั้นสาร 1 โมล จึงอาจ</a:t>
            </a:r>
          </a:p>
          <a:p>
            <a:pPr marL="57150" indent="0">
              <a:buNone/>
            </a:pPr>
            <a:r>
              <a:rPr lang="th-TH" dirty="0"/>
              <a:t>มีมวลและปริมาตรไม่เท่ากัน </a:t>
            </a:r>
          </a:p>
          <a:p>
            <a:pPr marL="57150" indent="0">
              <a:buNone/>
            </a:pPr>
            <a:r>
              <a:rPr lang="th-TH" dirty="0"/>
              <a:t>ขึ้นอยู่กับชนิดของสาร ดังรูป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45" y="1515414"/>
            <a:ext cx="6440982" cy="45666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6245" y="6085217"/>
            <a:ext cx="415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/>
              <a:t>ตัวอย่างสารบางชนิดปริมาณ 1 โมล</a:t>
            </a:r>
          </a:p>
        </p:txBody>
      </p:sp>
    </p:spTree>
    <p:extLst>
      <p:ext uri="{BB962C8B-B14F-4D97-AF65-F5344CB8AC3E}">
        <p14:creationId xmlns:p14="http://schemas.microsoft.com/office/powerpoint/2010/main" val="124641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4"/>
            <a:ext cx="10515602" cy="413543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จงคำนวณจำนวนโมลของสารต่อไปนี้</a:t>
            </a:r>
          </a:p>
          <a:p>
            <a:pPr marL="0" indent="0">
              <a:buNone/>
            </a:pPr>
            <a:r>
              <a:rPr lang="th-TH" dirty="0"/>
              <a:t>	1.1 ฮีเลียม 1.02 × 10</a:t>
            </a:r>
            <a:r>
              <a:rPr lang="th-TH" baseline="30000" dirty="0"/>
              <a:t>22</a:t>
            </a:r>
            <a:r>
              <a:rPr lang="th-TH" dirty="0"/>
              <a:t>  อะตอม</a:t>
            </a:r>
          </a:p>
          <a:p>
            <a:pPr marL="0" indent="0">
              <a:buNone/>
            </a:pPr>
            <a:r>
              <a:rPr lang="th-TH" dirty="0"/>
              <a:t>	1.2 แก๊สแอมโมเนีย 3.01 × 10</a:t>
            </a:r>
            <a:r>
              <a:rPr lang="th-TH" baseline="30000" dirty="0"/>
              <a:t>25</a:t>
            </a:r>
            <a:r>
              <a:rPr lang="th-TH" dirty="0"/>
              <a:t> โมเลกุล</a:t>
            </a:r>
          </a:p>
          <a:p>
            <a:pPr marL="0" indent="0">
              <a:buNone/>
            </a:pPr>
            <a:r>
              <a:rPr lang="th-TH" dirty="0"/>
              <a:t>	1.3 เหล็ก 3.61 × 10</a:t>
            </a:r>
            <a:r>
              <a:rPr lang="th-TH" baseline="30000" dirty="0"/>
              <a:t>20</a:t>
            </a:r>
            <a:r>
              <a:rPr lang="th-TH" dirty="0"/>
              <a:t> อะตอม</a:t>
            </a:r>
          </a:p>
          <a:p>
            <a:pPr marL="0" indent="0">
              <a:buNone/>
            </a:pPr>
            <a:r>
              <a:rPr lang="th-TH" dirty="0"/>
              <a:t>	1.4 กำมะถัน 1 อะตอม</a:t>
            </a:r>
          </a:p>
          <a:p>
            <a:pPr marL="0" indent="0">
              <a:buNone/>
            </a:pPr>
            <a:r>
              <a:rPr lang="th-TH" dirty="0"/>
              <a:t>	1.5 โพแทสเซียมไอออน 100 ไอออน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3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4"/>
            <a:ext cx="10515602" cy="413543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th-TH" dirty="0"/>
              <a:t>จงคำนวณจำนวนอนุภาคของสารต่อไปนี้</a:t>
            </a:r>
          </a:p>
          <a:p>
            <a:pPr marL="0" indent="0">
              <a:buNone/>
            </a:pPr>
            <a:r>
              <a:rPr lang="th-TH" dirty="0"/>
              <a:t>	2.1 อาร์กอน 3.00 โมล</a:t>
            </a:r>
          </a:p>
          <a:p>
            <a:pPr marL="0" indent="0">
              <a:buNone/>
            </a:pPr>
            <a:r>
              <a:rPr lang="th-TH" dirty="0"/>
              <a:t>	2.2 เหล็ก 8.50 โมล</a:t>
            </a:r>
          </a:p>
          <a:p>
            <a:pPr marL="0" indent="0">
              <a:buNone/>
            </a:pPr>
            <a:r>
              <a:rPr lang="th-TH" dirty="0"/>
              <a:t>	2.3 โซเดียมไอออน 0.001 โมล</a:t>
            </a:r>
          </a:p>
          <a:p>
            <a:pPr marL="0" indent="0">
              <a:buNone/>
            </a:pPr>
            <a:r>
              <a:rPr lang="th-TH" dirty="0"/>
              <a:t>	2.4 น้ำ 5.00 โมล</a:t>
            </a:r>
          </a:p>
          <a:p>
            <a:pPr marL="0" indent="0">
              <a:buNone/>
            </a:pPr>
            <a:r>
              <a:rPr lang="th-TH" dirty="0"/>
              <a:t>	2.5 ไนเทรตไอออน 1.0 × 10</a:t>
            </a:r>
            <a:r>
              <a:rPr lang="th-TH" baseline="30000" dirty="0"/>
              <a:t>-5</a:t>
            </a:r>
            <a:r>
              <a:rPr lang="th-TH" dirty="0"/>
              <a:t> โมล</a:t>
            </a:r>
          </a:p>
          <a:p>
            <a:pPr marL="514350" indent="-514350">
              <a:buFont typeface="+mj-lt"/>
              <a:buAutoNum type="arabicPeriod" startAt="2"/>
            </a:pP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87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318774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th-TH" dirty="0"/>
              <a:t>โพแทสเซียมซัลเฟต (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) 0.1 </a:t>
            </a:r>
            <a:r>
              <a:rPr lang="th-TH" dirty="0"/>
              <a:t>โมล มีจำนวนโพแทสเซียมไอออน (</a:t>
            </a:r>
            <a:r>
              <a:rPr lang="en-US" dirty="0"/>
              <a:t>K</a:t>
            </a:r>
            <a:r>
              <a:rPr lang="en-US" baseline="-25000" dirty="0"/>
              <a:t>+</a:t>
            </a:r>
            <a:r>
              <a:rPr lang="en-US" dirty="0"/>
              <a:t>) </a:t>
            </a:r>
            <a:r>
              <a:rPr lang="th-TH" dirty="0"/>
              <a:t>และซัลเฟตไอออน (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) </a:t>
            </a:r>
            <a:r>
              <a:rPr lang="th-TH" dirty="0"/>
              <a:t>อย่างละกี่โมล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th-TH" dirty="0"/>
              <a:t>อะลูมิเนียมซัลเฟต (</a:t>
            </a:r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(SO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th-TH" dirty="0"/>
              <a:t>กี่โมลที่สามารถให้ </a:t>
            </a:r>
            <a:r>
              <a:rPr lang="en-US" dirty="0"/>
              <a:t>Al</a:t>
            </a:r>
            <a:r>
              <a:rPr lang="en-US" baseline="30000" dirty="0"/>
              <a:t>3+</a:t>
            </a:r>
            <a:r>
              <a:rPr lang="en-US" dirty="0"/>
              <a:t> 6.02 x 10</a:t>
            </a:r>
            <a:r>
              <a:rPr lang="en-US" baseline="30000" dirty="0"/>
              <a:t>22</a:t>
            </a:r>
            <a:r>
              <a:rPr lang="en-US" dirty="0"/>
              <a:t> </a:t>
            </a:r>
            <a:r>
              <a:rPr lang="th-TH" dirty="0"/>
              <a:t>ไอออน และในปริมาณ สารดังกล่าวมีซัลเฟตไอออน (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) </a:t>
            </a:r>
            <a:r>
              <a:rPr lang="th-TH" dirty="0"/>
              <a:t>กี่โมล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4"/>
            <a:ext cx="10515602" cy="127581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จงคำนวณจำนวนโมลของสารต่อไปนี้</a:t>
            </a:r>
          </a:p>
          <a:p>
            <a:pPr marL="0" indent="0">
              <a:buNone/>
            </a:pPr>
            <a:r>
              <a:rPr lang="th-TH" dirty="0"/>
              <a:t>	1.1 ฮีเลียม 1.02 × 10</a:t>
            </a:r>
            <a:r>
              <a:rPr lang="th-TH" baseline="30000" dirty="0"/>
              <a:t>22</a:t>
            </a:r>
            <a:r>
              <a:rPr lang="th-TH" dirty="0"/>
              <a:t>  อะตอม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73958" y="2467261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จำนวนโมลของ </a:t>
            </a:r>
            <a:r>
              <a:rPr lang="en-US" dirty="0">
                <a:solidFill>
                  <a:srgbClr val="FF0000"/>
                </a:solidFill>
              </a:rPr>
              <a:t>He = 1.02 × 10</a:t>
            </a:r>
            <a:r>
              <a:rPr lang="en-US" baseline="30000" dirty="0">
                <a:solidFill>
                  <a:srgbClr val="FF0000"/>
                </a:solidFill>
              </a:rPr>
              <a:t>22</a:t>
            </a:r>
            <a:r>
              <a:rPr lang="en-US" dirty="0">
                <a:solidFill>
                  <a:srgbClr val="FF0000"/>
                </a:solidFill>
              </a:rPr>
              <a:t> atom He ×</a:t>
            </a:r>
          </a:p>
          <a:p>
            <a:pPr marL="0" indent="0">
              <a:buNone/>
              <a:tabLst>
                <a:tab pos="517525" algn="l"/>
              </a:tabLst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   =  0.0169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He</a:t>
            </a:r>
            <a:endParaRPr lang="th-TH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ฮีเลียม 1.02 × 10</a:t>
            </a:r>
            <a:r>
              <a:rPr lang="th-TH" baseline="30000" dirty="0">
                <a:solidFill>
                  <a:srgbClr val="FF0000"/>
                </a:solidFill>
              </a:rPr>
              <a:t>22</a:t>
            </a:r>
            <a:r>
              <a:rPr lang="th-TH" dirty="0">
                <a:solidFill>
                  <a:srgbClr val="FF0000"/>
                </a:solidFill>
              </a:rPr>
              <a:t> อะตอม มีจำนวน 0.0169 โมล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45003" y="2169718"/>
            <a:ext cx="2861488" cy="1182582"/>
            <a:chOff x="4726236" y="2865636"/>
            <a:chExt cx="2861488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5523453" y="2865636"/>
              <a:ext cx="1689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He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11474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atom He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286148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5622599" y="2612744"/>
            <a:ext cx="1225986" cy="148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598322" y="2985779"/>
            <a:ext cx="1225986" cy="148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7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832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/>
              <a:t>	1.2 แก๊สแอมโมเนีย 3.01 × 10</a:t>
            </a:r>
            <a:r>
              <a:rPr lang="th-TH" baseline="30000" dirty="0"/>
              <a:t>25</a:t>
            </a:r>
            <a:r>
              <a:rPr lang="th-TH" dirty="0"/>
              <a:t> โมเลกุล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73958" y="1996212"/>
            <a:ext cx="9208078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จำนวนโมลของ </a:t>
            </a:r>
            <a:r>
              <a:rPr lang="en-US" dirty="0">
                <a:solidFill>
                  <a:srgbClr val="FF0000"/>
                </a:solidFill>
              </a:rPr>
              <a:t>NH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= 3.01 × 10</a:t>
            </a:r>
            <a:r>
              <a:rPr lang="en-US" baseline="30000" dirty="0">
                <a:solidFill>
                  <a:srgbClr val="FF0000"/>
                </a:solidFill>
              </a:rPr>
              <a:t>25</a:t>
            </a:r>
            <a:r>
              <a:rPr lang="en-US" dirty="0">
                <a:solidFill>
                  <a:srgbClr val="FF0000"/>
                </a:solidFill>
              </a:rPr>
              <a:t> molecule NH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×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= 50.0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NH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แก๊สแอมโมเนีย 3.01 × 10</a:t>
            </a:r>
            <a:r>
              <a:rPr lang="th-TH" baseline="30000" dirty="0">
                <a:solidFill>
                  <a:srgbClr val="FF0000"/>
                </a:solidFill>
              </a:rPr>
              <a:t>25</a:t>
            </a:r>
            <a:r>
              <a:rPr lang="th-TH" dirty="0">
                <a:solidFill>
                  <a:srgbClr val="FF0000"/>
                </a:solidFill>
              </a:rPr>
              <a:t> โมเลกุล มีจำนวน 50.0 โมล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96496" y="2237391"/>
            <a:ext cx="3521395" cy="1182582"/>
            <a:chOff x="4726236" y="2865636"/>
            <a:chExt cx="3521395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5523453" y="2865636"/>
              <a:ext cx="1689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NH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3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11473" y="3463443"/>
              <a:ext cx="3436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molecule NH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3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286148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3566090" y="2659201"/>
            <a:ext cx="1850228" cy="175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64184" y="3012698"/>
            <a:ext cx="1850228" cy="175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8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832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/>
              <a:t>	1.3 เหล็ก 3.61 × 10</a:t>
            </a:r>
            <a:r>
              <a:rPr lang="th-TH" baseline="30000" dirty="0"/>
              <a:t>20</a:t>
            </a:r>
            <a:r>
              <a:rPr lang="th-TH" dirty="0"/>
              <a:t> อะตอม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17</a:t>
            </a:fld>
            <a:endParaRPr lang="en-US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773958" y="1986976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จำนวนโมลของ </a:t>
            </a:r>
            <a:r>
              <a:rPr lang="en-US" dirty="0">
                <a:solidFill>
                  <a:srgbClr val="FF0000"/>
                </a:solidFill>
              </a:rPr>
              <a:t>Fe =   3.61 × 10</a:t>
            </a:r>
            <a:r>
              <a:rPr lang="en-US" baseline="30000" dirty="0">
                <a:solidFill>
                  <a:srgbClr val="FF0000"/>
                </a:solidFill>
              </a:rPr>
              <a:t>20</a:t>
            </a:r>
            <a:r>
              <a:rPr lang="en-US" dirty="0">
                <a:solidFill>
                  <a:srgbClr val="FF0000"/>
                </a:solidFill>
              </a:rPr>
              <a:t> atom Fe × </a:t>
            </a:r>
            <a:endParaRPr lang="en-US" sz="10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   =  6.00 × 10</a:t>
            </a:r>
            <a:r>
              <a:rPr lang="en-US" baseline="30000" dirty="0">
                <a:solidFill>
                  <a:srgbClr val="FF0000"/>
                </a:solidFill>
              </a:rPr>
              <a:t>-4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Fe</a:t>
            </a:r>
            <a:endParaRPr lang="th-TH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เหล็ก  3.61 × 10</a:t>
            </a:r>
            <a:r>
              <a:rPr lang="th-TH" baseline="30000" dirty="0">
                <a:solidFill>
                  <a:srgbClr val="FF0000"/>
                </a:solidFill>
              </a:rPr>
              <a:t>20</a:t>
            </a:r>
            <a:r>
              <a:rPr lang="th-TH" dirty="0">
                <a:solidFill>
                  <a:srgbClr val="FF0000"/>
                </a:solidFill>
              </a:rPr>
              <a:t>  อะตอม มีจำนวน 6.00 × 10</a:t>
            </a:r>
            <a:r>
              <a:rPr lang="th-TH" baseline="30000" dirty="0">
                <a:solidFill>
                  <a:srgbClr val="FF0000"/>
                </a:solidFill>
              </a:rPr>
              <a:t>-4</a:t>
            </a:r>
            <a:r>
              <a:rPr lang="th-TH" dirty="0">
                <a:solidFill>
                  <a:srgbClr val="FF0000"/>
                </a:solidFill>
              </a:rPr>
              <a:t>  โมล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03623" y="1707869"/>
            <a:ext cx="2861488" cy="1182582"/>
            <a:chOff x="4726236" y="2865636"/>
            <a:chExt cx="2861488" cy="1182582"/>
          </a:xfrm>
        </p:grpSpPr>
        <p:sp>
          <p:nvSpPr>
            <p:cNvPr id="13" name="TextBox 12"/>
            <p:cNvSpPr txBox="1"/>
            <p:nvPr/>
          </p:nvSpPr>
          <p:spPr>
            <a:xfrm>
              <a:off x="5523453" y="2865636"/>
              <a:ext cx="1689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Fe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1474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atom Fe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726236" y="3427127"/>
              <a:ext cx="286148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5718162" y="2124364"/>
            <a:ext cx="1218894" cy="123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34367" y="2489540"/>
            <a:ext cx="1218894" cy="123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06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832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/>
              <a:t>	1.4 กำมะถัน 1 อะตอม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18</a:t>
            </a:fld>
            <a:endParaRPr lang="en-US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773958" y="1986976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จำนวนโมลของ </a:t>
            </a:r>
            <a:r>
              <a:rPr lang="en-US" dirty="0">
                <a:solidFill>
                  <a:srgbClr val="FF0000"/>
                </a:solidFill>
              </a:rPr>
              <a:t>S   =   1 atom S × </a:t>
            </a:r>
            <a:endParaRPr lang="en-US" sz="10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  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 =  1.66 × 10</a:t>
            </a:r>
            <a:r>
              <a:rPr lang="en-US" baseline="30000" dirty="0">
                <a:solidFill>
                  <a:srgbClr val="FF0000"/>
                </a:solidFill>
              </a:rPr>
              <a:t>-24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S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กำมะถัน 1 อะตอม มีจำนวน 1.66 × 10</a:t>
            </a:r>
            <a:r>
              <a:rPr lang="th-TH" baseline="30000" dirty="0">
                <a:solidFill>
                  <a:srgbClr val="FF0000"/>
                </a:solidFill>
              </a:rPr>
              <a:t>-24</a:t>
            </a:r>
            <a:r>
              <a:rPr lang="th-TH" dirty="0">
                <a:solidFill>
                  <a:srgbClr val="FF0000"/>
                </a:solidFill>
              </a:rPr>
              <a:t> โมล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3514" y="1698667"/>
            <a:ext cx="2861488" cy="1182582"/>
            <a:chOff x="4726236" y="2865636"/>
            <a:chExt cx="2861488" cy="1182582"/>
          </a:xfrm>
        </p:grpSpPr>
        <p:sp>
          <p:nvSpPr>
            <p:cNvPr id="13" name="TextBox 12"/>
            <p:cNvSpPr txBox="1"/>
            <p:nvPr/>
          </p:nvSpPr>
          <p:spPr>
            <a:xfrm>
              <a:off x="5523453" y="2865636"/>
              <a:ext cx="1689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S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1474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atom S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726236" y="3427127"/>
              <a:ext cx="286148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4634620" y="2175957"/>
            <a:ext cx="781295" cy="79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95582" y="2534144"/>
            <a:ext cx="781295" cy="79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832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/>
              <a:t>	1.5 โพแทสเซียมไอออน 100 ไอออน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19</a:t>
            </a:fld>
            <a:endParaRPr lang="en-US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773958" y="1986976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จำนวนโมลของ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  =   100 ion 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× </a:t>
            </a:r>
            <a:endParaRPr lang="en-US" sz="10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  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    =  1.66 × 10</a:t>
            </a:r>
            <a:r>
              <a:rPr lang="en-US" baseline="30000" dirty="0">
                <a:solidFill>
                  <a:srgbClr val="FF0000"/>
                </a:solidFill>
              </a:rPr>
              <a:t>-22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โพแทสเซียมไอออน 100 ไอออน มีจำนวน 1.66 × 10</a:t>
            </a:r>
            <a:r>
              <a:rPr lang="th-TH" baseline="30000" dirty="0">
                <a:solidFill>
                  <a:srgbClr val="FF0000"/>
                </a:solidFill>
              </a:rPr>
              <a:t>-22</a:t>
            </a:r>
            <a:r>
              <a:rPr lang="th-TH" dirty="0">
                <a:solidFill>
                  <a:srgbClr val="FF0000"/>
                </a:solidFill>
              </a:rPr>
              <a:t>  โมล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22004" y="1698667"/>
            <a:ext cx="2861488" cy="1182582"/>
            <a:chOff x="4726236" y="2865636"/>
            <a:chExt cx="2861488" cy="1182582"/>
          </a:xfrm>
        </p:grpSpPr>
        <p:sp>
          <p:nvSpPr>
            <p:cNvPr id="13" name="TextBox 12"/>
            <p:cNvSpPr txBox="1"/>
            <p:nvPr/>
          </p:nvSpPr>
          <p:spPr>
            <a:xfrm>
              <a:off x="5523453" y="2865636"/>
              <a:ext cx="1689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K</a:t>
              </a:r>
              <a:r>
                <a:rPr lang="en-US" sz="3200" baseline="30000" dirty="0">
                  <a:solidFill>
                    <a:srgbClr val="FF0000"/>
                  </a:solidFill>
                </a:rPr>
                <a:t>+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1474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ion K</a:t>
              </a:r>
              <a:r>
                <a:rPr lang="en-US" sz="3200" baseline="30000" dirty="0">
                  <a:solidFill>
                    <a:srgbClr val="FF0000"/>
                  </a:solidFill>
                </a:rPr>
                <a:t>+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726236" y="3427127"/>
              <a:ext cx="286148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5049290" y="2175957"/>
            <a:ext cx="781295" cy="79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778636" y="2549097"/>
            <a:ext cx="781295" cy="79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40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โมล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3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15990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th-TH" dirty="0"/>
              <a:t>จงคำนวณจำนวนอนุภาคของสารต่อไปนี้</a:t>
            </a:r>
          </a:p>
          <a:p>
            <a:pPr marL="0" indent="0">
              <a:buNone/>
            </a:pPr>
            <a:r>
              <a:rPr lang="th-TH" dirty="0"/>
              <a:t>	2.1 อาร์กอน 3.00 โมล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73958" y="2651989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จำนวนอะตอมของอาร์กอน  =  3.00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Ar</a:t>
            </a:r>
            <a:r>
              <a:rPr lang="en-US" dirty="0">
                <a:solidFill>
                  <a:srgbClr val="FF0000"/>
                </a:solidFill>
              </a:rPr>
              <a:t> ×  </a:t>
            </a:r>
          </a:p>
          <a:p>
            <a:pPr marL="0" indent="0">
              <a:buNone/>
              <a:tabLst>
                <a:tab pos="517525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 				    =  1.81 × 10</a:t>
            </a:r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 atom </a:t>
            </a:r>
            <a:r>
              <a:rPr lang="en-US" dirty="0" err="1">
                <a:solidFill>
                  <a:srgbClr val="FF0000"/>
                </a:solidFill>
              </a:rPr>
              <a:t>Ar</a:t>
            </a:r>
            <a:endParaRPr lang="th-TH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อาร์กอน 3.00 โมล มีจำนวน 1.81 × 10</a:t>
            </a:r>
            <a:r>
              <a:rPr lang="th-TH" baseline="30000" dirty="0">
                <a:solidFill>
                  <a:srgbClr val="FF0000"/>
                </a:solidFill>
              </a:rPr>
              <a:t>24</a:t>
            </a:r>
            <a:r>
              <a:rPr lang="th-TH" dirty="0">
                <a:solidFill>
                  <a:srgbClr val="FF0000"/>
                </a:solidFill>
              </a:rPr>
              <a:t> อะตอม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2633" y="2336102"/>
            <a:ext cx="3147813" cy="1182582"/>
            <a:chOff x="4726236" y="2865636"/>
            <a:chExt cx="3147813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4756834" y="2865636"/>
              <a:ext cx="2641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atom </a:t>
              </a:r>
              <a:r>
                <a:rPr lang="en-US" sz="3200" dirty="0" err="1">
                  <a:solidFill>
                    <a:srgbClr val="FF0000"/>
                  </a:solidFill>
                </a:rPr>
                <a:t>Ar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7799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</a:rPr>
                <a:t>Ar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237608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5891199" y="2858076"/>
            <a:ext cx="781295" cy="79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39637" y="3173964"/>
            <a:ext cx="781295" cy="79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52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943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/>
              <a:t>	2.2 เหล็ก 8.50 โมล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73958" y="2079338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 จำนวนอะตอมของเหล็ก  =  8.50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Fe ×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 				    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	 =  5.12 × 10</a:t>
            </a:r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 atom Fe</a:t>
            </a:r>
            <a:endParaRPr lang="th-TH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เหล็ก 8.50 โมล มีจำนวน 5.12 ×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th-TH" dirty="0">
                <a:solidFill>
                  <a:srgbClr val="FF0000"/>
                </a:solidFill>
              </a:rPr>
              <a:t> อะตอม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2633" y="1781925"/>
            <a:ext cx="3147813" cy="1182582"/>
            <a:chOff x="4726236" y="2865636"/>
            <a:chExt cx="3147813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4756834" y="2865636"/>
              <a:ext cx="2641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atom Fe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7799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Fe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237608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5582847" y="2257766"/>
            <a:ext cx="781295" cy="79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85818" y="2624596"/>
            <a:ext cx="781295" cy="79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84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943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/>
              <a:t>	2.3 โซเดียมไอออน 0.001 โมล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73958" y="2079338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 จำนวนไอออนของโซเดียม  =  0.001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×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 				    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	   =  5.12 × 10</a:t>
            </a:r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 ion 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โซเดียมไอออน 0.001 โมล มีจำนวน 5.12 ×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th-TH" dirty="0">
                <a:solidFill>
                  <a:srgbClr val="FF0000"/>
                </a:solidFill>
              </a:rPr>
              <a:t> ไอออน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64939" y="1745509"/>
            <a:ext cx="3147813" cy="1182582"/>
            <a:chOff x="4726236" y="2865636"/>
            <a:chExt cx="3147813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4756834" y="2865636"/>
              <a:ext cx="2903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ion Na</a:t>
              </a:r>
              <a:r>
                <a:rPr lang="en-US" sz="3200" baseline="30000" dirty="0">
                  <a:solidFill>
                    <a:srgbClr val="FF0000"/>
                  </a:solidFill>
                </a:rPr>
                <a:t>+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7799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Na</a:t>
              </a:r>
              <a:r>
                <a:rPr lang="en-US" sz="3200" baseline="30000" dirty="0">
                  <a:solidFill>
                    <a:srgbClr val="FF0000"/>
                  </a:solidFill>
                </a:rPr>
                <a:t>+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237608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5973494" y="2255343"/>
            <a:ext cx="901306" cy="91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26662" y="2576281"/>
            <a:ext cx="901306" cy="91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52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943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/>
              <a:t>	2.4 น้ำ 5.00 โมล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73958" y="2079338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  จำนวนโมเลกุลของน้ำ  =  5.00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×  				    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	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          =  3.01 × 10</a:t>
            </a:r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 molecule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</a:t>
            </a:r>
            <a:endParaRPr lang="th-TH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น้ำ 5.00 โมล มีจำนวน 3.01 × 10</a:t>
            </a:r>
            <a:r>
              <a:rPr lang="th-TH" baseline="30000" dirty="0">
                <a:solidFill>
                  <a:srgbClr val="FF0000"/>
                </a:solidFill>
              </a:rPr>
              <a:t>24</a:t>
            </a:r>
            <a:r>
              <a:rPr lang="th-TH" dirty="0">
                <a:solidFill>
                  <a:srgbClr val="FF0000"/>
                </a:solidFill>
              </a:rPr>
              <a:t> โมเลกุล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84652" y="1745509"/>
            <a:ext cx="3572684" cy="1182582"/>
            <a:chOff x="4726236" y="2865636"/>
            <a:chExt cx="3572684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4756834" y="2865636"/>
              <a:ext cx="3392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molecule H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2670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H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</a:rPr>
                <a:t>O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323840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5462836" y="2270258"/>
            <a:ext cx="1028692" cy="104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97224" y="2557946"/>
            <a:ext cx="1028692" cy="104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16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943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/>
              <a:t>	 2.5 ไนเทรตไอออน 1.0 × 10</a:t>
            </a:r>
            <a:r>
              <a:rPr lang="th-TH" baseline="30000" dirty="0"/>
              <a:t>-5</a:t>
            </a:r>
            <a:r>
              <a:rPr lang="th-TH" dirty="0"/>
              <a:t> โมล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73958" y="2079338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 จำนวนไอออนของไนเทรต  =   1.0 × 10</a:t>
            </a:r>
            <a:r>
              <a:rPr lang="th-TH" baseline="30000" dirty="0">
                <a:solidFill>
                  <a:srgbClr val="FF0000"/>
                </a:solidFill>
              </a:rPr>
              <a:t>-5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NO</a:t>
            </a:r>
            <a:r>
              <a:rPr lang="en-US" baseline="30000" dirty="0">
                <a:solidFill>
                  <a:srgbClr val="FF0000"/>
                </a:solidFill>
              </a:rPr>
              <a:t>3-</a:t>
            </a:r>
            <a:r>
              <a:rPr lang="en-US" dirty="0">
                <a:solidFill>
                  <a:srgbClr val="FF0000"/>
                </a:solidFill>
              </a:rPr>
              <a:t> × 				     		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 	   =  6.0 × 10</a:t>
            </a:r>
            <a:r>
              <a:rPr lang="en-US" baseline="30000" dirty="0">
                <a:solidFill>
                  <a:srgbClr val="FF0000"/>
                </a:solidFill>
              </a:rPr>
              <a:t>18</a:t>
            </a:r>
            <a:r>
              <a:rPr lang="en-US" dirty="0">
                <a:solidFill>
                  <a:srgbClr val="FF0000"/>
                </a:solidFill>
              </a:rPr>
              <a:t> ion NO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th-TH" baseline="-250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ไนเทรตไอออน  1.0 × 10</a:t>
            </a:r>
            <a:r>
              <a:rPr lang="th-TH" baseline="30000" dirty="0">
                <a:solidFill>
                  <a:srgbClr val="FF0000"/>
                </a:solidFill>
              </a:rPr>
              <a:t>-5</a:t>
            </a:r>
            <a:r>
              <a:rPr lang="th-TH" dirty="0">
                <a:solidFill>
                  <a:srgbClr val="FF0000"/>
                </a:solidFill>
              </a:rPr>
              <a:t>  โมล มีจำนวน 6.0 × 10</a:t>
            </a:r>
            <a:r>
              <a:rPr lang="th-TH" baseline="30000" dirty="0">
                <a:solidFill>
                  <a:srgbClr val="FF0000"/>
                </a:solidFill>
              </a:rPr>
              <a:t>18</a:t>
            </a:r>
            <a:r>
              <a:rPr lang="th-TH" dirty="0">
                <a:solidFill>
                  <a:srgbClr val="FF0000"/>
                </a:solidFill>
              </a:rPr>
              <a:t>  ไอออน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28008" y="1745509"/>
            <a:ext cx="3654038" cy="1182582"/>
            <a:chOff x="4726236" y="2865636"/>
            <a:chExt cx="3654038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4756833" y="2865636"/>
              <a:ext cx="3623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ion NO</a:t>
              </a:r>
              <a:r>
                <a:rPr lang="en-US" sz="3200" baseline="30000" dirty="0">
                  <a:solidFill>
                    <a:srgbClr val="FF0000"/>
                  </a:solidFill>
                </a:rPr>
                <a:t>3-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47179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NO</a:t>
              </a:r>
              <a:r>
                <a:rPr lang="en-US" sz="3200" baseline="30000" dirty="0">
                  <a:solidFill>
                    <a:srgbClr val="FF0000"/>
                  </a:solidFill>
                </a:rPr>
                <a:t>3-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261033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6528262" y="2278254"/>
            <a:ext cx="1028692" cy="104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008384" y="2534663"/>
            <a:ext cx="1028692" cy="104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1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147901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th-TH" dirty="0"/>
              <a:t>โพแทสเซียมซัลเฟต (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) 0.1 </a:t>
            </a:r>
            <a:r>
              <a:rPr lang="th-TH" dirty="0"/>
              <a:t>โมล มีจำนวนโพแทสเซียมไอออน (</a:t>
            </a: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) </a:t>
            </a:r>
            <a:r>
              <a:rPr lang="th-TH" dirty="0"/>
              <a:t>และซัลเฟตไอออน (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) </a:t>
            </a:r>
            <a:r>
              <a:rPr lang="th-TH" dirty="0"/>
              <a:t>อย่างละกี่โมล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73958" y="2467261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 จำนวนโมลของ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=   0.1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K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 × 	    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   =   0.2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จำนวนโมลของ </a:t>
            </a:r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baseline="30000" dirty="0">
                <a:solidFill>
                  <a:srgbClr val="FF0000"/>
                </a:solidFill>
              </a:rPr>
              <a:t>2-</a:t>
            </a:r>
            <a:r>
              <a:rPr lang="en-US" dirty="0">
                <a:solidFill>
                  <a:srgbClr val="FF0000"/>
                </a:solidFill>
              </a:rPr>
              <a:t> =  0.1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K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baseline="-25000" dirty="0">
                <a:solidFill>
                  <a:srgbClr val="FF0000"/>
                </a:solidFill>
              </a:rPr>
              <a:t>4 </a:t>
            </a:r>
            <a:r>
              <a:rPr lang="en-US" dirty="0">
                <a:solidFill>
                  <a:srgbClr val="FF0000"/>
                </a:solidFill>
              </a:rPr>
              <a:t>×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			      =  0.1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SO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baseline="30000" dirty="0">
                <a:solidFill>
                  <a:srgbClr val="FF0000"/>
                </a:solidFill>
              </a:rPr>
              <a:t>2-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โพแทสเซียมซัลเฟต 0.1 โมล มีโพแทสเซียมไอออน 0.2 โมล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และซัลเฟตไอออน 0.1 โมล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tabLst>
                <a:tab pos="517525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90685" y="2133002"/>
            <a:ext cx="2806072" cy="1182582"/>
            <a:chOff x="4726236" y="2865636"/>
            <a:chExt cx="2806072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4923087" y="2865636"/>
              <a:ext cx="1397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2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K</a:t>
              </a:r>
              <a:r>
                <a:rPr lang="en-US" sz="3200" baseline="30000" dirty="0">
                  <a:solidFill>
                    <a:srgbClr val="FF0000"/>
                  </a:solidFill>
                </a:rPr>
                <a:t>+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56058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K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</a:rPr>
                <a:t>SO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4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1677461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780382" y="3315584"/>
            <a:ext cx="2806072" cy="1182582"/>
            <a:chOff x="4726236" y="2865636"/>
            <a:chExt cx="2806072" cy="1182582"/>
          </a:xfrm>
        </p:grpSpPr>
        <p:sp>
          <p:nvSpPr>
            <p:cNvPr id="12" name="TextBox 11"/>
            <p:cNvSpPr txBox="1"/>
            <p:nvPr/>
          </p:nvSpPr>
          <p:spPr>
            <a:xfrm>
              <a:off x="4738364" y="2865636"/>
              <a:ext cx="19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SO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4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2-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56058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K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</a:rPr>
                <a:t>SO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4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726236" y="3427127"/>
              <a:ext cx="1677461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4776299" y="2595418"/>
            <a:ext cx="1412065" cy="1874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46459" y="2929485"/>
            <a:ext cx="1412065" cy="1874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27084" y="3765397"/>
            <a:ext cx="1412065" cy="1874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58295" y="4117624"/>
            <a:ext cx="1412065" cy="1874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6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116497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th-TH" dirty="0"/>
              <a:t>อะลูมิเนียมซัลเฟต (</a:t>
            </a:r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(SO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th-TH" dirty="0"/>
              <a:t>กี่โมลที่สามารถให้ </a:t>
            </a:r>
            <a:r>
              <a:rPr lang="en-US" dirty="0"/>
              <a:t>Al</a:t>
            </a:r>
            <a:r>
              <a:rPr lang="en-US" baseline="30000" dirty="0"/>
              <a:t>3+</a:t>
            </a:r>
            <a:r>
              <a:rPr lang="en-US" dirty="0"/>
              <a:t> 6.02 x 10</a:t>
            </a:r>
            <a:r>
              <a:rPr lang="en-US" baseline="30000" dirty="0"/>
              <a:t>22</a:t>
            </a:r>
            <a:r>
              <a:rPr lang="en-US" dirty="0"/>
              <a:t> </a:t>
            </a:r>
            <a:r>
              <a:rPr lang="th-TH" dirty="0"/>
              <a:t>ไอออน และในปริมาณ สารดังกล่าวมีซัลเฟตไอออน (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) </a:t>
            </a:r>
            <a:r>
              <a:rPr lang="th-TH" dirty="0"/>
              <a:t>กี่โมล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73958" y="2467261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 จำนวนโมลของ </a:t>
            </a:r>
            <a:r>
              <a:rPr lang="en-US" dirty="0">
                <a:solidFill>
                  <a:srgbClr val="FF0000"/>
                </a:solidFill>
              </a:rPr>
              <a:t>Al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(SO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it-IT" dirty="0">
                <a:solidFill>
                  <a:srgbClr val="FF0000"/>
                </a:solidFill>
              </a:rPr>
              <a:t>=  6.02 × 10</a:t>
            </a:r>
            <a:r>
              <a:rPr lang="it-IT" baseline="30000" dirty="0">
                <a:solidFill>
                  <a:srgbClr val="FF0000"/>
                </a:solidFill>
              </a:rPr>
              <a:t>22</a:t>
            </a:r>
            <a:r>
              <a:rPr lang="it-IT" dirty="0">
                <a:solidFill>
                  <a:srgbClr val="FF0000"/>
                </a:solidFill>
              </a:rPr>
              <a:t> ion Al</a:t>
            </a:r>
            <a:r>
              <a:rPr lang="it-IT" baseline="30000" dirty="0">
                <a:solidFill>
                  <a:srgbClr val="FF0000"/>
                </a:solidFill>
              </a:rPr>
              <a:t>3+</a:t>
            </a:r>
            <a:r>
              <a:rPr lang="it-IT" dirty="0">
                <a:solidFill>
                  <a:srgbClr val="FF0000"/>
                </a:solidFill>
              </a:rPr>
              <a:t> ×                                  × </a:t>
            </a:r>
          </a:p>
          <a:p>
            <a:pPr marL="0" indent="0">
              <a:buNone/>
              <a:tabLst>
                <a:tab pos="517525" algn="l"/>
              </a:tabLst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it-IT" dirty="0">
                <a:solidFill>
                  <a:srgbClr val="FF0000"/>
                </a:solidFill>
              </a:rPr>
              <a:t>=  0.0500 mol </a:t>
            </a:r>
            <a:r>
              <a:rPr lang="en-US" dirty="0">
                <a:solidFill>
                  <a:srgbClr val="FF0000"/>
                </a:solidFill>
              </a:rPr>
              <a:t>Al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(SO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อะลูมิเนียมซัลเฟต 0.0500 โมล สามารถให้อะลูมิเนียมไอออน 6.02 × 10</a:t>
            </a:r>
            <a:r>
              <a:rPr lang="th-TH" baseline="30000" dirty="0">
                <a:solidFill>
                  <a:srgbClr val="FF0000"/>
                </a:solidFill>
              </a:rPr>
              <a:t>23</a:t>
            </a:r>
            <a:r>
              <a:rPr lang="th-TH" dirty="0">
                <a:solidFill>
                  <a:srgbClr val="FF0000"/>
                </a:solidFill>
              </a:rPr>
              <a:t> ไอออน</a:t>
            </a:r>
            <a:r>
              <a:rPr lang="it-IT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61106" y="2750160"/>
            <a:ext cx="2806072" cy="1182582"/>
            <a:chOff x="4726236" y="2865636"/>
            <a:chExt cx="2806072" cy="1182582"/>
          </a:xfrm>
        </p:grpSpPr>
        <p:sp>
          <p:nvSpPr>
            <p:cNvPr id="12" name="TextBox 11"/>
            <p:cNvSpPr txBox="1"/>
            <p:nvPr/>
          </p:nvSpPr>
          <p:spPr>
            <a:xfrm>
              <a:off x="5283307" y="2865636"/>
              <a:ext cx="19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it-IT" sz="3200" dirty="0">
                  <a:solidFill>
                    <a:srgbClr val="FF0000"/>
                  </a:solidFill>
                </a:rPr>
                <a:t>Al</a:t>
              </a:r>
              <a:r>
                <a:rPr lang="it-IT" sz="3200" baseline="30000" dirty="0">
                  <a:solidFill>
                    <a:srgbClr val="FF0000"/>
                  </a:solidFill>
                </a:rPr>
                <a:t>3+</a:t>
              </a:r>
              <a:r>
                <a:rPr lang="it-IT" sz="3200" dirty="0">
                  <a:solidFill>
                    <a:srgbClr val="FF0000"/>
                  </a:solidFill>
                </a:rPr>
                <a:t>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56058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it-IT" sz="3200" dirty="0">
                  <a:solidFill>
                    <a:srgbClr val="FF0000"/>
                  </a:solidFill>
                </a:rPr>
                <a:t>ion Al</a:t>
              </a:r>
              <a:r>
                <a:rPr lang="it-IT" sz="3200" baseline="30000" dirty="0">
                  <a:solidFill>
                    <a:srgbClr val="FF0000"/>
                  </a:solidFill>
                </a:rPr>
                <a:t>3+</a:t>
              </a:r>
              <a:r>
                <a:rPr lang="it-IT" sz="3200" dirty="0">
                  <a:solidFill>
                    <a:srgbClr val="FF0000"/>
                  </a:solidFill>
                </a:rPr>
                <a:t>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726236" y="3427127"/>
              <a:ext cx="250216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129608" y="2750160"/>
            <a:ext cx="3654038" cy="1182582"/>
            <a:chOff x="4726236" y="2865636"/>
            <a:chExt cx="3654038" cy="1182582"/>
          </a:xfrm>
        </p:grpSpPr>
        <p:sp>
          <p:nvSpPr>
            <p:cNvPr id="16" name="TextBox 15"/>
            <p:cNvSpPr txBox="1"/>
            <p:nvPr/>
          </p:nvSpPr>
          <p:spPr>
            <a:xfrm>
              <a:off x="4756833" y="2865636"/>
              <a:ext cx="3623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Al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</a:rPr>
                <a:t>(SO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4</a:t>
              </a:r>
              <a:r>
                <a:rPr lang="en-US" sz="3200" dirty="0">
                  <a:solidFill>
                    <a:srgbClr val="FF0000"/>
                  </a:solidFill>
                </a:rPr>
                <a:t>)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3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4672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it-IT" sz="3200" dirty="0">
                  <a:solidFill>
                    <a:srgbClr val="FF0000"/>
                  </a:solidFill>
                </a:rPr>
                <a:t>Al</a:t>
              </a:r>
              <a:r>
                <a:rPr lang="it-IT" sz="3200" baseline="30000" dirty="0">
                  <a:solidFill>
                    <a:srgbClr val="FF0000"/>
                  </a:solidFill>
                </a:rPr>
                <a:t>3+</a:t>
              </a:r>
              <a:r>
                <a:rPr lang="it-IT" sz="3200" dirty="0">
                  <a:solidFill>
                    <a:srgbClr val="FF0000"/>
                  </a:solidFill>
                </a:rPr>
                <a:t>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726236" y="3427127"/>
              <a:ext cx="218083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V="1">
            <a:off x="3555320" y="3215963"/>
            <a:ext cx="994535" cy="132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53760" y="3526622"/>
            <a:ext cx="994535" cy="132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66874" y="2962221"/>
            <a:ext cx="994535" cy="132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722759" y="3566237"/>
            <a:ext cx="994535" cy="132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286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แบบฝึกหัด 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393495"/>
            <a:ext cx="10515602" cy="116497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th-TH" dirty="0"/>
              <a:t>อะลูมิเนียมซัลเฟต (</a:t>
            </a:r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(SO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th-TH" dirty="0"/>
              <a:t>กี่โมลที่สามารถให้ </a:t>
            </a:r>
            <a:r>
              <a:rPr lang="en-US" dirty="0"/>
              <a:t>Al</a:t>
            </a:r>
            <a:r>
              <a:rPr lang="en-US" baseline="30000" dirty="0"/>
              <a:t>3+</a:t>
            </a:r>
            <a:r>
              <a:rPr lang="en-US" dirty="0"/>
              <a:t> 6.02 x 10</a:t>
            </a:r>
            <a:r>
              <a:rPr lang="en-US" baseline="30000" dirty="0"/>
              <a:t>22</a:t>
            </a:r>
            <a:r>
              <a:rPr lang="en-US" dirty="0"/>
              <a:t> </a:t>
            </a:r>
            <a:r>
              <a:rPr lang="th-TH" dirty="0"/>
              <a:t>ไอออน และในปริมาณ สารดังกล่าวมีซัลเฟตไอออน (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) </a:t>
            </a:r>
            <a:r>
              <a:rPr lang="th-TH" dirty="0"/>
              <a:t>กี่โมล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73958" y="2467261"/>
            <a:ext cx="9180369" cy="347171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จำนวนโมลของ </a:t>
            </a:r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baseline="30000" dirty="0">
                <a:solidFill>
                  <a:srgbClr val="FF0000"/>
                </a:solidFill>
              </a:rPr>
              <a:t>2-</a:t>
            </a:r>
            <a:r>
              <a:rPr lang="en-US" dirty="0">
                <a:solidFill>
                  <a:srgbClr val="FF0000"/>
                </a:solidFill>
              </a:rPr>
              <a:t>    =  0.0500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Al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(SO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×</a:t>
            </a:r>
          </a:p>
          <a:p>
            <a:pPr marL="0" indent="0">
              <a:buNone/>
              <a:tabLst>
                <a:tab pos="517525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517525" algn="l"/>
              </a:tabLst>
            </a:pPr>
            <a:r>
              <a:rPr lang="en-US" dirty="0">
                <a:solidFill>
                  <a:srgbClr val="FF0000"/>
                </a:solidFill>
              </a:rPr>
              <a:t> 				=  0.150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SO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baseline="30000" dirty="0">
                <a:solidFill>
                  <a:srgbClr val="FF0000"/>
                </a:solidFill>
              </a:rPr>
              <a:t>2- 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th-TH" dirty="0">
                <a:solidFill>
                  <a:srgbClr val="FF0000"/>
                </a:solidFill>
              </a:rPr>
              <a:t>ดังนั้น อะลูมิเนียมซัลเฟต 0.5 โมล มีซัลเฟตไอออน 0.150 โมล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92440" y="2158829"/>
            <a:ext cx="2806072" cy="1182582"/>
            <a:chOff x="4726236" y="2865636"/>
            <a:chExt cx="2806072" cy="1182582"/>
          </a:xfrm>
        </p:grpSpPr>
        <p:sp>
          <p:nvSpPr>
            <p:cNvPr id="12" name="TextBox 11"/>
            <p:cNvSpPr txBox="1"/>
            <p:nvPr/>
          </p:nvSpPr>
          <p:spPr>
            <a:xfrm>
              <a:off x="4941562" y="2865636"/>
              <a:ext cx="19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3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SO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4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2-</a:t>
              </a:r>
              <a:r>
                <a:rPr lang="it-IT" sz="3200" dirty="0">
                  <a:solidFill>
                    <a:srgbClr val="FF0000"/>
                  </a:solidFill>
                </a:rPr>
                <a:t>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56058" y="3463443"/>
              <a:ext cx="277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7525" algn="l"/>
                </a:tabLst>
              </a:pPr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Al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</a:rPr>
                <a:t>(SO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4</a:t>
              </a:r>
              <a:r>
                <a:rPr lang="en-US" sz="3200" dirty="0">
                  <a:solidFill>
                    <a:srgbClr val="FF0000"/>
                  </a:solidFill>
                </a:rPr>
                <a:t>)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3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726236" y="3427127"/>
              <a:ext cx="204428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5829583" y="2650174"/>
            <a:ext cx="1569733" cy="172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153979" y="2942521"/>
            <a:ext cx="1569733" cy="172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3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r>
              <a:rPr lang="th-TH" dirty="0"/>
              <a:t> โมล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515414"/>
            <a:ext cx="10515602" cy="4551349"/>
          </a:xfrm>
        </p:spPr>
        <p:txBody>
          <a:bodyPr>
            <a:normAutofit/>
          </a:bodyPr>
          <a:lstStyle/>
          <a:p>
            <a:pPr marL="509588" indent="-452438"/>
            <a:r>
              <a:rPr lang="th-TH" dirty="0"/>
              <a:t>การบอกปริมาณสิ่งของในชีวิตประจำวัน อาจบอกเป็นหน่วยมวล เช่น กรัม กิโลกรัม หรือ หน่วยปริมาตร เช่น ลูกบาศก์เซนติเมตร ลิตร นอกจากนี้ถ้าสิ่งของที่เหมือน ๆ กันและสามารถนับจำนวนชิ้นได้อาจบอกเป็นหน่วยโหล เช่น ดินสอ 1 โหล เท่ากับ 12 แท่ง</a:t>
            </a:r>
          </a:p>
          <a:p>
            <a:pPr marL="509588" indent="-452438"/>
            <a:r>
              <a:rPr lang="th-TH" dirty="0"/>
              <a:t>การบอกปริมาณสารเคมีก็เช่นเดียวกัน อาจบอกเป็นหน่วยมวล หน่วยปริมาตร หรือหน่วย </a:t>
            </a:r>
            <a:r>
              <a:rPr lang="th-TH" spc="-70" dirty="0"/>
              <a:t>แสดงจำนวนอนุภาคของสาร แต่เนื่องจากสารประกอบด้วยอนุภาคที่มีขนาดเล็กและมีจำนวนมาก </a:t>
            </a:r>
            <a:r>
              <a:rPr lang="th-TH" spc="-50" dirty="0"/>
              <a:t>เช่น น้ำตาลทราย 1 เกล็ด (ประมาณ 0.0001 กรัม) มี </a:t>
            </a:r>
            <a:r>
              <a:rPr lang="en-US" spc="-50" dirty="0"/>
              <a:t>C</a:t>
            </a:r>
            <a:r>
              <a:rPr lang="en-US" spc="-50" baseline="-25000" dirty="0"/>
              <a:t>12</a:t>
            </a:r>
            <a:r>
              <a:rPr lang="en-US" spc="-50" dirty="0"/>
              <a:t>H</a:t>
            </a:r>
            <a:r>
              <a:rPr lang="en-US" spc="-50" baseline="-25000" dirty="0"/>
              <a:t>22</a:t>
            </a:r>
            <a:r>
              <a:rPr lang="en-US" spc="-50" dirty="0"/>
              <a:t>O</a:t>
            </a:r>
            <a:r>
              <a:rPr lang="en-US" spc="-50" baseline="-25000" dirty="0"/>
              <a:t>11</a:t>
            </a:r>
            <a:r>
              <a:rPr lang="en-US" spc="-50" dirty="0"/>
              <a:t> 1.0 × 10</a:t>
            </a:r>
            <a:r>
              <a:rPr lang="en-US" spc="-50" baseline="30000" dirty="0"/>
              <a:t>17</a:t>
            </a:r>
            <a:r>
              <a:rPr lang="en-US" spc="-50" dirty="0"/>
              <a:t> </a:t>
            </a:r>
            <a:r>
              <a:rPr lang="th-TH" spc="-50" dirty="0"/>
              <a:t>โมเลกุล น้ำ 1 กรัม </a:t>
            </a:r>
            <a:r>
              <a:rPr lang="th-TH" spc="50" dirty="0"/>
              <a:t>มี </a:t>
            </a:r>
            <a:r>
              <a:rPr lang="en-US" spc="50" dirty="0"/>
              <a:t>H</a:t>
            </a:r>
            <a:r>
              <a:rPr lang="en-US" spc="50" baseline="-25000" dirty="0"/>
              <a:t>2</a:t>
            </a:r>
            <a:r>
              <a:rPr lang="en-US" spc="50" dirty="0"/>
              <a:t>O 3.3 × 10</a:t>
            </a:r>
            <a:r>
              <a:rPr lang="en-US" spc="50" baseline="30000" dirty="0"/>
              <a:t>22</a:t>
            </a:r>
            <a:r>
              <a:rPr lang="en-US" spc="50" dirty="0"/>
              <a:t> </a:t>
            </a:r>
            <a:r>
              <a:rPr lang="th-TH" spc="50" dirty="0"/>
              <a:t>โมเลกุล จะเห็นได้ว่าการบอกปริมาณสารด้วยจำนวนอนุภาคต้องใช้</a:t>
            </a:r>
            <a:r>
              <a:rPr lang="th-TH" spc="20" dirty="0"/>
              <a:t>เลขยกกำลังจำนวนมาก นักเคมีจึงกำหนดหน่วยแสดงจำนวนอนุภาคของสารเป็นหน่วยใหญ่</a:t>
            </a:r>
            <a:r>
              <a:rPr lang="th-TH" dirty="0"/>
              <a:t>ซึ่งสัมพันธ์กับปริมาณสารที่วัดได้ในชีวิตประจำาวัน โดยให้ชื่อว่า</a:t>
            </a:r>
            <a:r>
              <a:rPr lang="th-TH" b="1" dirty="0"/>
              <a:t> โมล </a:t>
            </a:r>
            <a:r>
              <a:rPr lang="th-TH" dirty="0"/>
              <a:t>(</a:t>
            </a:r>
            <a:r>
              <a:rPr lang="en-US" dirty="0"/>
              <a:t>mole)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2</a:t>
            </a:r>
            <a:r>
              <a:rPr lang="th-TH" dirty="0"/>
              <a:t> โมล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515414"/>
            <a:ext cx="10515602" cy="4551349"/>
          </a:xfrm>
        </p:spPr>
        <p:txBody>
          <a:bodyPr>
            <a:normAutofit/>
          </a:bodyPr>
          <a:lstStyle/>
          <a:p>
            <a:pPr marL="509588" indent="-452438"/>
            <a:r>
              <a:rPr lang="th-TH" dirty="0"/>
              <a:t>หน่วยงาน </a:t>
            </a:r>
            <a:r>
              <a:rPr lang="en-US" dirty="0"/>
              <a:t>International Union of Pure and Applied Chemistry </a:t>
            </a:r>
            <a:r>
              <a:rPr lang="th-TH" dirty="0"/>
              <a:t>หรือ </a:t>
            </a:r>
            <a:r>
              <a:rPr lang="en-US" dirty="0"/>
              <a:t>IUPAC </a:t>
            </a:r>
            <a:r>
              <a:rPr lang="th-TH" dirty="0"/>
              <a:t>ได้กำหนดว่า สาร 1 โมล มีจำนวนอนุภาคเท่ากับ 6.02214076 × 10</a:t>
            </a:r>
            <a:r>
              <a:rPr lang="th-TH" baseline="30000" dirty="0"/>
              <a:t>23</a:t>
            </a:r>
            <a:r>
              <a:rPr lang="th-TH" dirty="0"/>
              <a:t> อนุภาค และเรียก จำนวนอนุภาคนี้ว่า </a:t>
            </a:r>
            <a:r>
              <a:rPr lang="th-TH" b="1" dirty="0"/>
              <a:t>เลขอาโวกาโดร </a:t>
            </a:r>
            <a:r>
              <a:rPr lang="th-TH" dirty="0"/>
              <a:t>(</a:t>
            </a:r>
            <a:r>
              <a:rPr lang="en-US" dirty="0"/>
              <a:t>Avogadro’s number) </a:t>
            </a:r>
            <a:r>
              <a:rPr lang="th-TH" dirty="0"/>
              <a:t>หรือ </a:t>
            </a:r>
            <a:r>
              <a:rPr lang="th-TH" b="1" dirty="0"/>
              <a:t>ค่าคงตัวอาโวกาโดร </a:t>
            </a:r>
            <a:r>
              <a:rPr lang="th-TH" dirty="0"/>
              <a:t>(</a:t>
            </a:r>
            <a:r>
              <a:rPr lang="en-US" dirty="0"/>
              <a:t>Avogadro’s constant)</a:t>
            </a:r>
          </a:p>
          <a:p>
            <a:pPr marL="509588" indent="-452438"/>
            <a:r>
              <a:rPr lang="th-TH" dirty="0"/>
              <a:t>เพื่อความสะดวกในการคำนวณในหนังสือเล่มนี้จะใช้ตัวเลข 6.02 × 10</a:t>
            </a:r>
            <a:r>
              <a:rPr lang="th-TH" baseline="30000" dirty="0"/>
              <a:t>23</a:t>
            </a:r>
            <a:r>
              <a:rPr lang="th-TH" dirty="0"/>
              <a:t>  อนุภาค </a:t>
            </a:r>
            <a:br>
              <a:rPr lang="th-TH" dirty="0"/>
            </a:br>
            <a:r>
              <a:rPr lang="th-TH" dirty="0"/>
              <a:t>แทนค่าคงตัวอาโวกาโดร โดยอนุภาคของสารอาจเป็นอะตอม โมเลกุล ไอออน หรืออื่น ๆ ขึ้นอยู่กับประเภทของสาร ดังตัวอย่างในตาราง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sz="3600" dirty="0">
                <a:solidFill>
                  <a:schemeClr val="tx1"/>
                </a:solidFill>
              </a:rPr>
              <a:t>จำนวนอนุภาคของสารบางชนิดปริมาณ 1 โมล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618" y="1610432"/>
            <a:ext cx="7536876" cy="40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1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ตรวจสอบความเข้าใจ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515415"/>
            <a:ext cx="10515602" cy="2456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น้ำ (H</a:t>
            </a:r>
            <a:r>
              <a:rPr lang="en-US" baseline="-25000" dirty="0"/>
              <a:t>2</a:t>
            </a:r>
            <a:r>
              <a:rPr lang="th-TH" dirty="0"/>
              <a:t>O) 0.5 โมล ประกอบด้วยไฮโดรเจน (H) และออกซิเจน (O) อย่างละกี่โมลและคิดเป็นอย่างละกี่อะตอม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แคลเซียมฟอสเฟต (Ca</a:t>
            </a:r>
            <a:r>
              <a:rPr lang="en-US" baseline="-25000" dirty="0"/>
              <a:t>3</a:t>
            </a:r>
            <a:r>
              <a:rPr lang="th-TH" dirty="0"/>
              <a:t>(PO</a:t>
            </a:r>
            <a:r>
              <a:rPr lang="en-US" baseline="-25000" dirty="0"/>
              <a:t>4</a:t>
            </a:r>
            <a:r>
              <a:rPr lang="th-TH" dirty="0"/>
              <a:t>)</a:t>
            </a:r>
            <a:r>
              <a:rPr lang="en-US" baseline="-25000" dirty="0"/>
              <a:t>2</a:t>
            </a:r>
            <a:r>
              <a:rPr lang="th-TH" dirty="0"/>
              <a:t>) 2 โมล ประกอบด้วยแคลเซียมไอออน (Ca</a:t>
            </a:r>
            <a:r>
              <a:rPr lang="th-TH" baseline="30000" dirty="0"/>
              <a:t>2+</a:t>
            </a:r>
            <a:r>
              <a:rPr lang="th-TH" dirty="0"/>
              <a:t>) และ</a:t>
            </a:r>
            <a:br>
              <a:rPr lang="th-TH" dirty="0"/>
            </a:br>
            <a:r>
              <a:rPr lang="th-TH" dirty="0"/>
              <a:t>ฟอสเฟตไอออน (PO</a:t>
            </a:r>
            <a:r>
              <a:rPr lang="en-US" baseline="-25000" dirty="0"/>
              <a:t>4</a:t>
            </a:r>
            <a:r>
              <a:rPr lang="th-TH" baseline="30000" dirty="0"/>
              <a:t>3-</a:t>
            </a:r>
            <a:r>
              <a:rPr lang="th-TH" dirty="0"/>
              <a:t>) อย่างละกี่ไอออน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4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ตรวจสอบความเข้าใจ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515415"/>
            <a:ext cx="10515602" cy="13201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น้ำ (H</a:t>
            </a:r>
            <a:r>
              <a:rPr lang="en-US" baseline="-25000" dirty="0"/>
              <a:t>2</a:t>
            </a:r>
            <a:r>
              <a:rPr lang="th-TH" dirty="0"/>
              <a:t>O) 0.5 โมล ประกอบด้วยไฮโดรเจน (H) และออกซิเจน (O) อย่างละกี่โมลและคิดเป็นอย่างละกี่อะตอม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30430" y="2376371"/>
            <a:ext cx="10515602" cy="368816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	จำนวนโมลของ </a:t>
            </a:r>
            <a:r>
              <a:rPr lang="en-US" dirty="0">
                <a:solidFill>
                  <a:srgbClr val="FF0000"/>
                </a:solidFill>
              </a:rPr>
              <a:t>H =   0.5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× 	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  =   1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H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 ดังนั้น น้ำ 0.5 โมล ประกอบด้วยไฮโดรเจน 1 โมล และมีจำนวนอะตอมของไฮโดรเจน เท่ากับ    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  6.02 × 10</a:t>
            </a:r>
            <a:r>
              <a:rPr lang="th-TH" baseline="30000" dirty="0">
                <a:solidFill>
                  <a:srgbClr val="FF0000"/>
                </a:solidFill>
              </a:rPr>
              <a:t>23</a:t>
            </a:r>
            <a:r>
              <a:rPr lang="th-TH" dirty="0">
                <a:solidFill>
                  <a:srgbClr val="FF0000"/>
                </a:solidFill>
              </a:rPr>
              <a:t> อะตอม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	จำนวนโมลของ </a:t>
            </a:r>
            <a:r>
              <a:rPr lang="en-US" dirty="0">
                <a:solidFill>
                  <a:srgbClr val="FF0000"/>
                </a:solidFill>
              </a:rPr>
              <a:t>O =  0.5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×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 =  0.5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  <a:endParaRPr lang="th-TH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82015" y="2065878"/>
            <a:ext cx="2088686" cy="1182582"/>
            <a:chOff x="4633877" y="2865636"/>
            <a:chExt cx="2088686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4729130" y="2865636"/>
              <a:ext cx="1993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2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3877" y="3463443"/>
              <a:ext cx="2070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H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</a:rPr>
                <a:t>O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1174291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315476" y="4312815"/>
            <a:ext cx="2274342" cy="1182582"/>
            <a:chOff x="4707765" y="2865636"/>
            <a:chExt cx="2274342" cy="1182582"/>
          </a:xfrm>
        </p:grpSpPr>
        <p:sp>
          <p:nvSpPr>
            <p:cNvPr id="13" name="TextBox 12"/>
            <p:cNvSpPr txBox="1"/>
            <p:nvPr/>
          </p:nvSpPr>
          <p:spPr>
            <a:xfrm>
              <a:off x="4747605" y="2865636"/>
              <a:ext cx="1993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O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07765" y="3463443"/>
              <a:ext cx="2274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H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</a:rPr>
                <a:t>O</a:t>
              </a:r>
              <a:endParaRPr lang="th-TH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726236" y="3427127"/>
              <a:ext cx="131376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4858327" y="2530764"/>
            <a:ext cx="1099128" cy="132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79311" y="2831035"/>
            <a:ext cx="1099128" cy="132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49091" y="4777701"/>
            <a:ext cx="1099128" cy="132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630616" y="5129902"/>
            <a:ext cx="1099128" cy="132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ตรวจสอบความเข้าใจ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515415"/>
            <a:ext cx="10515602" cy="13201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น้ำ (H</a:t>
            </a:r>
            <a:r>
              <a:rPr lang="en-US" baseline="-25000" dirty="0"/>
              <a:t>2</a:t>
            </a:r>
            <a:r>
              <a:rPr lang="th-TH" dirty="0"/>
              <a:t>O) 0.5 โมล ประกอบด้วยไฮโดรเจน (H) และออกซิเจน (O) อย่างละกี่โมลและคิดเป็นอย่างละกี่อะตอม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30430" y="2376371"/>
            <a:ext cx="10515602" cy="368816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	จำนวนอะตอมของ </a:t>
            </a:r>
            <a:r>
              <a:rPr lang="en-US" dirty="0">
                <a:solidFill>
                  <a:srgbClr val="FF0000"/>
                </a:solidFill>
              </a:rPr>
              <a:t>O =   0.5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O × 	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  </a:t>
            </a:r>
            <a:endParaRPr lang="en-US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     =   3.01 × 10</a:t>
            </a:r>
            <a:r>
              <a:rPr lang="en-US" baseline="30000" dirty="0">
                <a:solidFill>
                  <a:srgbClr val="FF0000"/>
                </a:solidFill>
              </a:rPr>
              <a:t>23</a:t>
            </a:r>
            <a:r>
              <a:rPr lang="en-US" dirty="0">
                <a:solidFill>
                  <a:srgbClr val="FF0000"/>
                </a:solidFill>
              </a:rPr>
              <a:t> atom O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	 </a:t>
            </a:r>
            <a:r>
              <a:rPr lang="th-TH" dirty="0">
                <a:solidFill>
                  <a:srgbClr val="FF0000"/>
                </a:solidFill>
              </a:rPr>
              <a:t>ดังนั้น น้ำ 0.5 โมล ประกอบด้วยออกซิเจน 0.5 โมล 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 	 และมีจำนวนอะตอมของออกซิเจน เท่ากับ 3.01 × 10</a:t>
            </a:r>
            <a:r>
              <a:rPr lang="th-TH" baseline="30000" dirty="0">
                <a:solidFill>
                  <a:srgbClr val="FF0000"/>
                </a:solidFill>
              </a:rPr>
              <a:t>23</a:t>
            </a:r>
            <a:r>
              <a:rPr lang="th-TH" dirty="0">
                <a:solidFill>
                  <a:srgbClr val="FF0000"/>
                </a:solidFill>
              </a:rPr>
              <a:t> อะตอม </a:t>
            </a:r>
            <a:r>
              <a:rPr lang="en-US" dirty="0">
                <a:solidFill>
                  <a:srgbClr val="FF0000"/>
                </a:solidFill>
              </a:rPr>
              <a:t>  </a:t>
            </a:r>
            <a:endParaRPr lang="th-TH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85207" y="2065878"/>
            <a:ext cx="3192902" cy="1182582"/>
            <a:chOff x="4726236" y="2865636"/>
            <a:chExt cx="3192902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4729130" y="2865636"/>
              <a:ext cx="3190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atom 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5002" y="3463443"/>
              <a:ext cx="2070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 </a:t>
              </a:r>
              <a:r>
                <a:rPr lang="en-US" sz="3200" dirty="0" err="1">
                  <a:solidFill>
                    <a:srgbClr val="FF0000"/>
                  </a:solidFill>
                </a:rPr>
                <a:t>mol</a:t>
              </a:r>
              <a:r>
                <a:rPr lang="en-US" sz="3200" dirty="0">
                  <a:solidFill>
                    <a:srgbClr val="FF0000"/>
                  </a:solidFill>
                </a:rPr>
                <a:t> O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244475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5186789" y="2554499"/>
            <a:ext cx="902861" cy="109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121225" y="2873426"/>
            <a:ext cx="902861" cy="109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9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1" y="357174"/>
            <a:ext cx="10515600" cy="9446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th-TH" dirty="0"/>
              <a:t>ตรวจสอบความเข้าใจ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31849" y="1515415"/>
            <a:ext cx="10515602" cy="12370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th-TH" dirty="0"/>
              <a:t>แคลเซียมฟอสเฟต (Ca</a:t>
            </a:r>
            <a:r>
              <a:rPr lang="en-US" baseline="-25000" dirty="0"/>
              <a:t>3</a:t>
            </a:r>
            <a:r>
              <a:rPr lang="th-TH" dirty="0"/>
              <a:t>(PO</a:t>
            </a:r>
            <a:r>
              <a:rPr lang="en-US" baseline="-25000" dirty="0"/>
              <a:t>4</a:t>
            </a:r>
            <a:r>
              <a:rPr lang="th-TH" dirty="0"/>
              <a:t>)</a:t>
            </a:r>
            <a:r>
              <a:rPr lang="en-US" baseline="-25000" dirty="0"/>
              <a:t>2</a:t>
            </a:r>
            <a:r>
              <a:rPr lang="th-TH" dirty="0"/>
              <a:t>) 2 โมล ประกอบด้วยแคลเซียมไอออน (Ca</a:t>
            </a:r>
            <a:r>
              <a:rPr lang="th-TH" baseline="30000" dirty="0"/>
              <a:t>2+</a:t>
            </a:r>
            <a:r>
              <a:rPr lang="th-TH" dirty="0"/>
              <a:t>) และ</a:t>
            </a:r>
            <a:br>
              <a:rPr lang="th-TH" dirty="0"/>
            </a:br>
            <a:r>
              <a:rPr lang="th-TH" dirty="0"/>
              <a:t>ฟอสเฟตไอออน (PO</a:t>
            </a:r>
            <a:r>
              <a:rPr lang="en-US" baseline="-25000" dirty="0"/>
              <a:t>4</a:t>
            </a:r>
            <a:r>
              <a:rPr lang="th-TH" baseline="30000" dirty="0"/>
              <a:t>3-</a:t>
            </a:r>
            <a:r>
              <a:rPr lang="th-TH" dirty="0"/>
              <a:t>) อย่างละกี่ไอออน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D1E24-00A2-4544-8861-F6BFC290083A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30430" y="2681169"/>
            <a:ext cx="10515602" cy="2666684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th-TH" sz="32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8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th-TH" sz="2400" kern="120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	จำนวนไอออนของ </a:t>
            </a:r>
            <a:r>
              <a:rPr lang="en-US" dirty="0">
                <a:solidFill>
                  <a:srgbClr val="FF0000"/>
                </a:solidFill>
              </a:rPr>
              <a:t>Ca</a:t>
            </a:r>
            <a:r>
              <a:rPr lang="en-US" baseline="30000" dirty="0">
                <a:solidFill>
                  <a:srgbClr val="FF0000"/>
                </a:solidFill>
              </a:rPr>
              <a:t>2+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it-IT" dirty="0">
                <a:solidFill>
                  <a:srgbClr val="FF0000"/>
                </a:solidFill>
              </a:rPr>
              <a:t>=  2 mol Ca</a:t>
            </a:r>
            <a:r>
              <a:rPr lang="it-IT" baseline="-25000" dirty="0">
                <a:solidFill>
                  <a:srgbClr val="FF0000"/>
                </a:solidFill>
              </a:rPr>
              <a:t>3</a:t>
            </a:r>
            <a:r>
              <a:rPr lang="it-IT" dirty="0">
                <a:solidFill>
                  <a:srgbClr val="FF0000"/>
                </a:solidFill>
              </a:rPr>
              <a:t>(PO</a:t>
            </a:r>
            <a:r>
              <a:rPr lang="it-IT" baseline="-25000" dirty="0">
                <a:solidFill>
                  <a:srgbClr val="FF0000"/>
                </a:solidFill>
              </a:rPr>
              <a:t>4</a:t>
            </a:r>
            <a:r>
              <a:rPr lang="it-IT" dirty="0">
                <a:solidFill>
                  <a:srgbClr val="FF0000"/>
                </a:solidFill>
              </a:rPr>
              <a:t>)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 ×                          ×</a:t>
            </a:r>
          </a:p>
          <a:p>
            <a:pPr marL="0" indent="0">
              <a:buNone/>
            </a:pPr>
            <a:endParaRPr lang="it-IT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it-IT" dirty="0">
                <a:solidFill>
                  <a:srgbClr val="FF0000"/>
                </a:solidFill>
              </a:rPr>
              <a:t>=  3.61 × 10</a:t>
            </a:r>
            <a:r>
              <a:rPr lang="it-IT" baseline="30000" dirty="0">
                <a:solidFill>
                  <a:srgbClr val="FF0000"/>
                </a:solidFill>
              </a:rPr>
              <a:t>24</a:t>
            </a:r>
            <a:r>
              <a:rPr lang="it-IT" dirty="0">
                <a:solidFill>
                  <a:srgbClr val="FF0000"/>
                </a:solidFill>
              </a:rPr>
              <a:t> ion Ca</a:t>
            </a:r>
            <a:r>
              <a:rPr lang="it-IT" baseline="30000" dirty="0">
                <a:solidFill>
                  <a:srgbClr val="FF0000"/>
                </a:solidFill>
              </a:rPr>
              <a:t>2+</a:t>
            </a:r>
            <a:r>
              <a:rPr lang="it-IT" dirty="0">
                <a:solidFill>
                  <a:srgbClr val="FF0000"/>
                </a:solidFill>
              </a:rPr>
              <a:t> </a:t>
            </a:r>
            <a:endParaRPr lang="th-TH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	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17891" y="2902468"/>
            <a:ext cx="3340680" cy="1182582"/>
            <a:chOff x="4726236" y="2865636"/>
            <a:chExt cx="3340680" cy="1182582"/>
          </a:xfrm>
        </p:grpSpPr>
        <p:sp>
          <p:nvSpPr>
            <p:cNvPr id="8" name="TextBox 7"/>
            <p:cNvSpPr txBox="1"/>
            <p:nvPr/>
          </p:nvSpPr>
          <p:spPr>
            <a:xfrm>
              <a:off x="4876908" y="2865636"/>
              <a:ext cx="3190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3</a:t>
              </a:r>
              <a:r>
                <a:rPr lang="it-IT" sz="3200" dirty="0">
                  <a:solidFill>
                    <a:srgbClr val="FF0000"/>
                  </a:solidFill>
                </a:rPr>
                <a:t> mol Ca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2+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4714" y="3463443"/>
              <a:ext cx="269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FF0000"/>
                  </a:solidFill>
                </a:rPr>
                <a:t>1 mol Ca</a:t>
              </a:r>
              <a:r>
                <a:rPr lang="it-IT" sz="3200" baseline="-25000" dirty="0">
                  <a:solidFill>
                    <a:srgbClr val="FF0000"/>
                  </a:solidFill>
                </a:rPr>
                <a:t>3</a:t>
              </a:r>
              <a:r>
                <a:rPr lang="it-IT" sz="3200" dirty="0">
                  <a:solidFill>
                    <a:srgbClr val="FF0000"/>
                  </a:solidFill>
                </a:rPr>
                <a:t>(PO</a:t>
              </a:r>
              <a:r>
                <a:rPr lang="it-IT" sz="3200" baseline="-25000" dirty="0">
                  <a:solidFill>
                    <a:srgbClr val="FF0000"/>
                  </a:solidFill>
                </a:rPr>
                <a:t>4</a:t>
              </a:r>
              <a:r>
                <a:rPr lang="it-IT" sz="3200" dirty="0">
                  <a:solidFill>
                    <a:srgbClr val="FF0000"/>
                  </a:solidFill>
                </a:rPr>
                <a:t>)</a:t>
              </a:r>
              <a:r>
                <a:rPr lang="it-IT" sz="3200" baseline="-25000" dirty="0">
                  <a:solidFill>
                    <a:srgbClr val="FF0000"/>
                  </a:solidFill>
                </a:rPr>
                <a:t>2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6236" y="3427127"/>
              <a:ext cx="200018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064740" y="2872668"/>
            <a:ext cx="3340680" cy="1182582"/>
            <a:chOff x="4726236" y="2865636"/>
            <a:chExt cx="3340680" cy="1182582"/>
          </a:xfrm>
        </p:grpSpPr>
        <p:sp>
          <p:nvSpPr>
            <p:cNvPr id="12" name="TextBox 11"/>
            <p:cNvSpPr txBox="1"/>
            <p:nvPr/>
          </p:nvSpPr>
          <p:spPr>
            <a:xfrm>
              <a:off x="4876908" y="2865636"/>
              <a:ext cx="3190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6.02 × 10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23</a:t>
              </a:r>
              <a:r>
                <a:rPr lang="en-US" sz="3200" dirty="0">
                  <a:solidFill>
                    <a:srgbClr val="FF0000"/>
                  </a:solidFill>
                </a:rPr>
                <a:t> ion </a:t>
              </a:r>
              <a:r>
                <a:rPr lang="it-IT" sz="3200" dirty="0">
                  <a:solidFill>
                    <a:srgbClr val="FF0000"/>
                  </a:solidFill>
                </a:rPr>
                <a:t>Ca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2+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8889" y="3463443"/>
              <a:ext cx="269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3</a:t>
              </a:r>
              <a:r>
                <a:rPr lang="it-IT" sz="3200" dirty="0">
                  <a:solidFill>
                    <a:srgbClr val="FF0000"/>
                  </a:solidFill>
                </a:rPr>
                <a:t> mol Ca</a:t>
              </a:r>
              <a:r>
                <a:rPr lang="en-US" sz="3200" baseline="30000" dirty="0">
                  <a:solidFill>
                    <a:srgbClr val="FF0000"/>
                  </a:solidFill>
                </a:rPr>
                <a:t>2+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726236" y="3427127"/>
              <a:ext cx="271261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V="1">
            <a:off x="2592636" y="3349197"/>
            <a:ext cx="1637619" cy="198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980459" y="3655698"/>
            <a:ext cx="1637619" cy="198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35418" y="3029523"/>
            <a:ext cx="1137963" cy="17456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958571" y="3627330"/>
            <a:ext cx="1137963" cy="17456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5268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MS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T_Template 16-9" id="{6F1449C5-2AE4-4D45-836D-B4A65E2A23BD}" vid="{E9B74363-64EC-4E99-93ED-3D8D118178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IPST_Template 16-9</Template>
  <TotalTime>4920</TotalTime>
  <Words>1741</Words>
  <Application>Microsoft Office PowerPoint</Application>
  <PresentationFormat>แบบจอกว้าง</PresentationFormat>
  <Paragraphs>229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1" baseType="lpstr">
      <vt:lpstr>Arial</vt:lpstr>
      <vt:lpstr>Calibri</vt:lpstr>
      <vt:lpstr>TH Sarabun New</vt:lpstr>
      <vt:lpstr>ธีมของ Office</vt:lpstr>
      <vt:lpstr>บทที่ 4 โมลและสูตรเคมี</vt:lpstr>
      <vt:lpstr>โมล</vt:lpstr>
      <vt:lpstr>4.2 โมล</vt:lpstr>
      <vt:lpstr>4.2 โมล</vt:lpstr>
      <vt:lpstr>จำนวนอนุภาคของสารบางชนิดปริมาณ 1 โมล</vt:lpstr>
      <vt:lpstr>ตรวจสอบความเข้าใจ</vt:lpstr>
      <vt:lpstr>ตรวจสอบความเข้าใจ</vt:lpstr>
      <vt:lpstr>ตรวจสอบความเข้าใจ</vt:lpstr>
      <vt:lpstr>ตรวจสอบความเข้าใจ</vt:lpstr>
      <vt:lpstr>ตรวจสอบความเข้าใจ</vt:lpstr>
      <vt:lpstr>4.2 โมล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  <vt:lpstr>แบบฝึกหัด 4.2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Boonyawit Rattanatippayaporn</dc:creator>
  <cp:lastModifiedBy>Computer</cp:lastModifiedBy>
  <cp:revision>275</cp:revision>
  <dcterms:created xsi:type="dcterms:W3CDTF">2020-04-18T08:19:38Z</dcterms:created>
  <dcterms:modified xsi:type="dcterms:W3CDTF">2023-12-04T07:47:38Z</dcterms:modified>
</cp:coreProperties>
</file>